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722" r:id="rId2"/>
  </p:sldMasterIdLst>
  <p:notesMasterIdLst>
    <p:notesMasterId r:id="rId44"/>
  </p:notesMasterIdLst>
  <p:sldIdLst>
    <p:sldId id="337" r:id="rId3"/>
    <p:sldId id="608" r:id="rId4"/>
    <p:sldId id="666" r:id="rId5"/>
    <p:sldId id="674" r:id="rId6"/>
    <p:sldId id="651" r:id="rId7"/>
    <p:sldId id="610" r:id="rId8"/>
    <p:sldId id="647" r:id="rId9"/>
    <p:sldId id="648" r:id="rId10"/>
    <p:sldId id="658" r:id="rId11"/>
    <p:sldId id="673" r:id="rId12"/>
    <p:sldId id="650" r:id="rId13"/>
    <p:sldId id="675" r:id="rId14"/>
    <p:sldId id="667" r:id="rId15"/>
    <p:sldId id="657" r:id="rId16"/>
    <p:sldId id="659" r:id="rId17"/>
    <p:sldId id="572" r:id="rId18"/>
    <p:sldId id="660" r:id="rId19"/>
    <p:sldId id="653" r:id="rId20"/>
    <p:sldId id="589" r:id="rId21"/>
    <p:sldId id="668" r:id="rId22"/>
    <p:sldId id="669" r:id="rId23"/>
    <p:sldId id="670" r:id="rId24"/>
    <p:sldId id="672" r:id="rId25"/>
    <p:sldId id="661" r:id="rId26"/>
    <p:sldId id="655" r:id="rId27"/>
    <p:sldId id="611" r:id="rId28"/>
    <p:sldId id="603" r:id="rId29"/>
    <p:sldId id="556" r:id="rId30"/>
    <p:sldId id="562" r:id="rId31"/>
    <p:sldId id="615" r:id="rId32"/>
    <p:sldId id="574" r:id="rId33"/>
    <p:sldId id="616" r:id="rId34"/>
    <p:sldId id="604" r:id="rId35"/>
    <p:sldId id="605" r:id="rId36"/>
    <p:sldId id="652" r:id="rId37"/>
    <p:sldId id="606" r:id="rId38"/>
    <p:sldId id="654" r:id="rId39"/>
    <p:sldId id="644" r:id="rId40"/>
    <p:sldId id="575" r:id="rId41"/>
    <p:sldId id="578" r:id="rId42"/>
    <p:sldId id="447" r:id="rId43"/>
  </p:sldIdLst>
  <p:sldSz cx="9144000" cy="5143500" type="screen16x9"/>
  <p:notesSz cx="6858000" cy="9144000"/>
  <p:defaultTextStyle>
    <a:lvl1pPr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1pPr>
    <a:lvl2pPr indent="180820"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2pPr>
    <a:lvl3pPr indent="361640"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3pPr>
    <a:lvl4pPr indent="542459"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4pPr>
    <a:lvl5pPr indent="723279"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5pPr>
    <a:lvl6pPr indent="904099"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6pPr>
    <a:lvl7pPr indent="1084919"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7pPr>
    <a:lvl8pPr indent="1265738"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8pPr>
    <a:lvl9pPr indent="1446558" algn="ctr" defTabSz="308063">
      <a:defRPr sz="2250">
        <a:solidFill>
          <a:srgbClr val="FFFFFF"/>
        </a:solidFill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580"/>
    <a:srgbClr val="3E64B5"/>
    <a:srgbClr val="3C4E78"/>
    <a:srgbClr val="D479DA"/>
    <a:srgbClr val="6864CD"/>
    <a:srgbClr val="4C82FF"/>
    <a:srgbClr val="101B35"/>
    <a:srgbClr val="322D98"/>
    <a:srgbClr val="7EA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82313" autoAdjust="0"/>
  </p:normalViewPr>
  <p:slideViewPr>
    <p:cSldViewPr snapToGrid="0" snapToObjects="1">
      <p:cViewPr varScale="1">
        <p:scale>
          <a:sx n="139" d="100"/>
          <a:sy n="139" d="100"/>
        </p:scale>
        <p:origin x="2040" y="168"/>
      </p:cViewPr>
      <p:guideLst>
        <p:guide orient="horz" pos="2304"/>
        <p:guide pos="4096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76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72" name="Shape 5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49540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08063">
      <a:defRPr sz="1125">
        <a:latin typeface="Lucida Grande"/>
        <a:ea typeface="Lucida Grande"/>
        <a:cs typeface="Lucida Grande"/>
        <a:sym typeface="Lucida Grande"/>
      </a:defRPr>
    </a:lvl1pPr>
    <a:lvl2pPr indent="120547" defTabSz="308063">
      <a:defRPr sz="1125">
        <a:latin typeface="Lucida Grande"/>
        <a:ea typeface="Lucida Grande"/>
        <a:cs typeface="Lucida Grande"/>
        <a:sym typeface="Lucida Grande"/>
      </a:defRPr>
    </a:lvl2pPr>
    <a:lvl3pPr indent="241093" defTabSz="308063">
      <a:defRPr sz="1125">
        <a:latin typeface="Lucida Grande"/>
        <a:ea typeface="Lucida Grande"/>
        <a:cs typeface="Lucida Grande"/>
        <a:sym typeface="Lucida Grande"/>
      </a:defRPr>
    </a:lvl3pPr>
    <a:lvl4pPr indent="361640" defTabSz="308063">
      <a:defRPr sz="1125">
        <a:latin typeface="Lucida Grande"/>
        <a:ea typeface="Lucida Grande"/>
        <a:cs typeface="Lucida Grande"/>
        <a:sym typeface="Lucida Grande"/>
      </a:defRPr>
    </a:lvl4pPr>
    <a:lvl5pPr indent="482186" defTabSz="308063">
      <a:defRPr sz="1125">
        <a:latin typeface="Lucida Grande"/>
        <a:ea typeface="Lucida Grande"/>
        <a:cs typeface="Lucida Grande"/>
        <a:sym typeface="Lucida Grande"/>
      </a:defRPr>
    </a:lvl5pPr>
    <a:lvl6pPr indent="602732" defTabSz="308063">
      <a:defRPr sz="1125">
        <a:latin typeface="Lucida Grande"/>
        <a:ea typeface="Lucida Grande"/>
        <a:cs typeface="Lucida Grande"/>
        <a:sym typeface="Lucida Grande"/>
      </a:defRPr>
    </a:lvl6pPr>
    <a:lvl7pPr indent="723279" defTabSz="308063">
      <a:defRPr sz="1125">
        <a:latin typeface="Lucida Grande"/>
        <a:ea typeface="Lucida Grande"/>
        <a:cs typeface="Lucida Grande"/>
        <a:sym typeface="Lucida Grande"/>
      </a:defRPr>
    </a:lvl7pPr>
    <a:lvl8pPr indent="843826" defTabSz="308063">
      <a:defRPr sz="1125">
        <a:latin typeface="Lucida Grande"/>
        <a:ea typeface="Lucida Grande"/>
        <a:cs typeface="Lucida Grande"/>
        <a:sym typeface="Lucida Grande"/>
      </a:defRPr>
    </a:lvl8pPr>
    <a:lvl9pPr indent="964372" defTabSz="308063">
      <a:defRPr sz="1125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2"/>
                </a:solidFill>
                <a:latin typeface="Geomanist Book" panose="02000503000000020004" pitchFamily="2" charset="77"/>
              </a:rPr>
              <a:t>AWS Aurora is Great – It Could Be Better!</a:t>
            </a:r>
          </a:p>
          <a:p>
            <a:r>
              <a:rPr lang="en-US" sz="1200" dirty="0">
                <a:solidFill>
                  <a:schemeClr val="accent2"/>
                </a:solidFill>
                <a:latin typeface="Geomanist" panose="02000503000000020004" pitchFamily="2" charset="77"/>
              </a:rPr>
              <a:t>Join us to compare how to build geo-scale, multi-region MySQL Cloud backend using AWS Aurora and </a:t>
            </a:r>
            <a:r>
              <a:rPr lang="en-US" sz="1200" dirty="0" err="1">
                <a:solidFill>
                  <a:schemeClr val="accent2"/>
                </a:solidFill>
                <a:latin typeface="Geomanist" panose="02000503000000020004" pitchFamily="2" charset="77"/>
              </a:rPr>
              <a:t>Continuent</a:t>
            </a:r>
            <a:r>
              <a:rPr lang="en-US" sz="1200" dirty="0">
                <a:solidFill>
                  <a:schemeClr val="accent2"/>
                </a:solidFill>
                <a:latin typeface="Geomanist" panose="02000503000000020004" pitchFamily="2" charset="77"/>
              </a:rPr>
              <a:t> Tungsten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4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5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6141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covers:  </a:t>
            </a:r>
          </a:p>
          <a:p>
            <a:pPr marL="171450" marR="0" lvl="0" indent="-171450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Local rapid-failover, automated high availability</a:t>
            </a:r>
          </a:p>
          <a:p>
            <a:pPr marL="171450" marR="0" lvl="0" indent="-171450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Fast local response times for read traffic (connector, proxy, read/write split)</a:t>
            </a:r>
          </a:p>
          <a:p>
            <a:pPr marL="171450" marR="0" lvl="0" indent="-171450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No changes to app code</a:t>
            </a:r>
          </a:p>
          <a:p>
            <a:pPr marL="171450" marR="0" lvl="0" indent="-171450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171450" marR="0" lvl="0" indent="-171450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2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covers:</a:t>
            </a:r>
          </a:p>
          <a:p>
            <a:r>
              <a:rPr lang="en-US" dirty="0"/>
              <a:t>* </a:t>
            </a:r>
            <a:r>
              <a:rPr lang="en-US" dirty="0" err="1"/>
              <a:t>Multimaster</a:t>
            </a:r>
            <a:r>
              <a:rPr lang="en-US" dirty="0"/>
              <a:t> deployments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 / hybrid cloud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69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we can still do single global master as well</a:t>
            </a:r>
          </a:p>
        </p:txBody>
      </p:sp>
    </p:spTree>
    <p:extLst>
      <p:ext uri="{BB962C8B-B14F-4D97-AF65-F5344CB8AC3E}">
        <p14:creationId xmlns:p14="http://schemas.microsoft.com/office/powerpoint/2010/main" val="39057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covers: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downtime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Online schema changes</a:t>
            </a:r>
          </a:p>
        </p:txBody>
      </p:sp>
    </p:spTree>
    <p:extLst>
      <p:ext uri="{BB962C8B-B14F-4D97-AF65-F5344CB8AC3E}">
        <p14:creationId xmlns:p14="http://schemas.microsoft.com/office/powerpoint/2010/main" val="2031897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79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3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5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covers:</a:t>
            </a:r>
          </a:p>
          <a:p>
            <a:r>
              <a:rPr lang="en-US" dirty="0"/>
              <a:t>* Consolidated view</a:t>
            </a:r>
          </a:p>
        </p:txBody>
      </p:sp>
    </p:spTree>
    <p:extLst>
      <p:ext uri="{BB962C8B-B14F-4D97-AF65-F5344CB8AC3E}">
        <p14:creationId xmlns:p14="http://schemas.microsoft.com/office/powerpoint/2010/main" val="492596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43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11:30</a:t>
            </a:r>
          </a:p>
        </p:txBody>
      </p:sp>
    </p:spTree>
    <p:extLst>
      <p:ext uri="{BB962C8B-B14F-4D97-AF65-F5344CB8AC3E}">
        <p14:creationId xmlns:p14="http://schemas.microsoft.com/office/powerpoint/2010/main" val="2197381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39995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5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Geomanist Book" panose="02000503000000020004" pitchFamily="2" charset="77"/>
              </a:rPr>
              <a:t>Note</a:t>
            </a:r>
            <a:r>
              <a:rPr lang="en-US" sz="1100" dirty="0"/>
              <a:t>: Instead of one portal, we may have separate portals for MySQL (Tungsten MySQL Cloud) and MariaDB (Tungsten MariaDB Cloud).)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77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up pace here, encourage to read the handout</a:t>
            </a:r>
          </a:p>
        </p:txBody>
      </p:sp>
    </p:spTree>
    <p:extLst>
      <p:ext uri="{BB962C8B-B14F-4D97-AF65-F5344CB8AC3E}">
        <p14:creationId xmlns:p14="http://schemas.microsoft.com/office/powerpoint/2010/main" val="1342709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98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43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8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62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89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27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39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20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43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7400" y="609600"/>
            <a:ext cx="52832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F4FBC3A-A12C-40F9-BB8D-BC30C790139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2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8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1010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 min</a:t>
            </a:r>
          </a:p>
        </p:txBody>
      </p:sp>
    </p:spTree>
    <p:extLst>
      <p:ext uri="{BB962C8B-B14F-4D97-AF65-F5344CB8AC3E}">
        <p14:creationId xmlns:p14="http://schemas.microsoft.com/office/powerpoint/2010/main" val="2915316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7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5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70000">
              <a:srgbClr val="192050"/>
            </a:gs>
            <a:gs pos="0">
              <a:srgbClr val="322D9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09DAF3-5E23-1A4A-B488-E1E33D06B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24" r="-22379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6077" y="1805284"/>
            <a:ext cx="4671918" cy="822960"/>
          </a:xfrm>
        </p:spPr>
        <p:txBody>
          <a:bodyPr/>
          <a:lstStyle>
            <a:lvl1pPr>
              <a:defRPr sz="2800">
                <a:solidFill>
                  <a:srgbClr val="4C82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6077" y="2766674"/>
            <a:ext cx="4671918" cy="5143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eomanist" panose="02000503000000020004" pitchFamily="2" charset="77"/>
              </a:defRPr>
            </a:lvl1pPr>
            <a:lvl2pPr marL="2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resenter Name">
    <p:bg>
      <p:bgPr>
        <a:solidFill>
          <a:srgbClr val="101B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0040"/>
            <a:ext cx="6858000" cy="822960"/>
          </a:xfrm>
        </p:spPr>
        <p:txBody>
          <a:bodyPr/>
          <a:lstStyle>
            <a:lvl1pPr>
              <a:defRPr sz="225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0150"/>
            <a:ext cx="6858000" cy="5143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8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457205" y="1771650"/>
            <a:ext cx="8229601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10553" y="4975030"/>
            <a:ext cx="838200" cy="100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5015" y="4660702"/>
            <a:ext cx="338138" cy="1119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2" y="4256035"/>
            <a:ext cx="1594612" cy="6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47650"/>
            <a:ext cx="8229601" cy="6096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1028700"/>
            <a:ext cx="8229601" cy="34861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5801" y="5162554"/>
            <a:ext cx="838200" cy="100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9868" y="4848226"/>
            <a:ext cx="3886200" cy="111918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0262" y="4848226"/>
            <a:ext cx="338138" cy="111918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37E28-9206-7E4A-B596-97B9C083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09134"/>
            <a:ext cx="1594612" cy="6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3E15-E62F-B840-915A-9CC11764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4" y="689932"/>
            <a:ext cx="3733295" cy="6096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7732-3A13-E444-B10C-8DB34EB4D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4972-4AE3-DA47-806F-C9CDACC9A2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93041-E2BB-B346-9566-7798809AA8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3" y="689934"/>
            <a:ext cx="4042131" cy="3155950"/>
          </a:xfrm>
        </p:spPr>
        <p:txBody>
          <a:bodyPr/>
          <a:lstStyle>
            <a:lvl1pPr>
              <a:defRPr sz="1600">
                <a:latin typeface="Geomanist" panose="02000503000000020004" pitchFamily="2" charset="77"/>
              </a:defRPr>
            </a:lvl1pPr>
            <a:lvl2pPr>
              <a:defRPr sz="1400">
                <a:latin typeface="Geomanist" panose="02000503000000020004" pitchFamily="2" charset="77"/>
              </a:defRPr>
            </a:lvl2pPr>
            <a:lvl3pPr>
              <a:defRPr sz="1050">
                <a:latin typeface="Geomanist" panose="02000503000000020004" pitchFamily="2" charset="77"/>
              </a:defRPr>
            </a:lvl3pPr>
            <a:lvl4pPr>
              <a:defRPr sz="1050">
                <a:latin typeface="Geomanist" panose="02000503000000020004" pitchFamily="2" charset="77"/>
              </a:defRPr>
            </a:lvl4pPr>
            <a:lvl5pPr>
              <a:defRPr sz="1050"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44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C0EEC-1F59-2B40-9827-CDCFDD9AC2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47DD-AD7E-E845-BF31-FAC77A9056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642DB3-FA0E-1E43-8456-0250000F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4" y="689932"/>
            <a:ext cx="3733295" cy="609600"/>
          </a:xfrm>
        </p:spPr>
        <p:txBody>
          <a:bodyPr anchor="t"/>
          <a:lstStyle>
            <a:lvl1pPr>
              <a:defRPr sz="2000" b="0" i="0">
                <a:latin typeface="Geomanist Book" panose="02000503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C9C7D36-6009-2244-B3BC-B900BE8C24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3" y="689934"/>
            <a:ext cx="4042131" cy="3155950"/>
          </a:xfrm>
        </p:spPr>
        <p:txBody>
          <a:bodyPr/>
          <a:lstStyle>
            <a:lvl1pPr>
              <a:defRPr sz="1600">
                <a:latin typeface="Geomanist" panose="02000503000000020004" pitchFamily="2" charset="77"/>
              </a:defRPr>
            </a:lvl1pPr>
            <a:lvl2pPr>
              <a:defRPr sz="1400">
                <a:latin typeface="Geomanist" panose="02000503000000020004" pitchFamily="2" charset="77"/>
              </a:defRPr>
            </a:lvl2pPr>
            <a:lvl3pPr>
              <a:defRPr sz="1050">
                <a:latin typeface="Geomanist" panose="02000503000000020004" pitchFamily="2" charset="77"/>
              </a:defRPr>
            </a:lvl3pPr>
            <a:lvl4pPr>
              <a:defRPr sz="1050">
                <a:latin typeface="Geomanist" panose="02000503000000020004" pitchFamily="2" charset="77"/>
              </a:defRPr>
            </a:lvl4pPr>
            <a:lvl5pPr>
              <a:defRPr sz="1050"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08B7F-EC3E-F944-B30E-39062A951FDE}"/>
              </a:ext>
            </a:extLst>
          </p:cNvPr>
          <p:cNvGrpSpPr/>
          <p:nvPr userDrawn="1"/>
        </p:nvGrpSpPr>
        <p:grpSpPr>
          <a:xfrm>
            <a:off x="1" y="1849406"/>
            <a:ext cx="6521912" cy="3656044"/>
            <a:chOff x="0" y="1849405"/>
            <a:chExt cx="6521912" cy="36560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2727CD-CC69-224B-AB9B-1AF8DC7D8C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849405"/>
              <a:ext cx="6521912" cy="32940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D6F0F-2504-B84D-8EC7-D7276F60B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6" y="1877534"/>
              <a:ext cx="6473796" cy="362791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92AFBE-F662-8D40-811A-62D526C5F7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" y="4472342"/>
            <a:ext cx="1195959" cy="5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1257300"/>
            <a:ext cx="8229601" cy="325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5801" y="5162554"/>
            <a:ext cx="838200" cy="100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9868" y="4848226"/>
            <a:ext cx="3886200" cy="111918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0262" y="4848226"/>
            <a:ext cx="338138" cy="111918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6" y="904875"/>
            <a:ext cx="8229601" cy="228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094" y="4781550"/>
            <a:ext cx="685979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0" dirty="0"/>
          </a:p>
        </p:txBody>
      </p:sp>
      <p:sp>
        <p:nvSpPr>
          <p:cNvPr id="8" name="TextBox 7"/>
          <p:cNvSpPr txBox="1"/>
          <p:nvPr/>
        </p:nvSpPr>
        <p:spPr>
          <a:xfrm>
            <a:off x="647873" y="4676775"/>
            <a:ext cx="685979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66208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3B6E-7532-144A-8CF9-71DB848D24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2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70000">
              <a:srgbClr val="1D2A43"/>
            </a:gs>
            <a:gs pos="0">
              <a:srgbClr val="507FE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743742-ED72-0C41-BE63-FA5EA8A1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0" y="689932"/>
            <a:ext cx="3733295" cy="609600"/>
          </a:xfrm>
        </p:spPr>
        <p:txBody>
          <a:bodyPr anchor="t"/>
          <a:lstStyle>
            <a:lvl1pPr>
              <a:defRPr sz="2000" b="0" i="0">
                <a:solidFill>
                  <a:schemeClr val="bg1"/>
                </a:solidFill>
                <a:latin typeface="Geomanist Book" panose="02000503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E5FFE-CA7B-EA41-8340-7685FFF07E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8" y="689933"/>
            <a:ext cx="4042131" cy="31559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Geomanist" panose="02000503000000020004" pitchFamily="2" charset="77"/>
              </a:defRPr>
            </a:lvl1pPr>
            <a:lvl2pPr>
              <a:defRPr sz="1400">
                <a:solidFill>
                  <a:schemeClr val="bg1"/>
                </a:solidFill>
                <a:latin typeface="Geomanist" panose="02000503000000020004" pitchFamily="2" charset="77"/>
              </a:defRPr>
            </a:lvl2pPr>
            <a:lvl3pPr>
              <a:defRPr sz="1050">
                <a:solidFill>
                  <a:schemeClr val="bg1"/>
                </a:solidFill>
                <a:latin typeface="Geomanist" panose="02000503000000020004" pitchFamily="2" charset="77"/>
              </a:defRPr>
            </a:lvl3pPr>
            <a:lvl4pPr>
              <a:defRPr sz="1050">
                <a:solidFill>
                  <a:schemeClr val="bg1"/>
                </a:solidFill>
                <a:latin typeface="Geomanist" panose="02000503000000020004" pitchFamily="2" charset="77"/>
              </a:defRPr>
            </a:lvl4pPr>
            <a:lvl5pPr>
              <a:defRPr sz="1050">
                <a:solidFill>
                  <a:schemeClr val="bg1"/>
                </a:solidFill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024CE-E551-384B-A816-A3CA0213F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9528"/>
            <a:ext cx="7171509" cy="4033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BCD04-A68E-4742-8892-F3D1E553B0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765" y="4478056"/>
            <a:ext cx="1000535" cy="4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resenter Name">
    <p:bg>
      <p:bgPr>
        <a:solidFill>
          <a:srgbClr val="101B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0040"/>
            <a:ext cx="6858000" cy="822960"/>
          </a:xfrm>
        </p:spPr>
        <p:txBody>
          <a:bodyPr/>
          <a:lstStyle>
            <a:lvl1pPr>
              <a:defRPr sz="225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0150"/>
            <a:ext cx="6858000" cy="5143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457204" y="1771650"/>
            <a:ext cx="8229601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10553" y="4975029"/>
            <a:ext cx="838200" cy="100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5014" y="4660702"/>
            <a:ext cx="338138" cy="1119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2" y="4256035"/>
            <a:ext cx="1594612" cy="6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7650"/>
            <a:ext cx="8229601" cy="6096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5" y="1028700"/>
            <a:ext cx="8229601" cy="34861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5801" y="5162553"/>
            <a:ext cx="838200" cy="100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9868" y="4848226"/>
            <a:ext cx="3886200" cy="111918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0262" y="4848226"/>
            <a:ext cx="338138" cy="111918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37E28-9206-7E4A-B596-97B9C083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109134"/>
            <a:ext cx="1594612" cy="6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3E15-E62F-B840-915A-9CC11764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3" y="689932"/>
            <a:ext cx="3733295" cy="6096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7732-3A13-E444-B10C-8DB34EB4D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4972-4AE3-DA47-806F-C9CDACC9A2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93041-E2BB-B346-9566-7798809AA8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2" y="689934"/>
            <a:ext cx="4042131" cy="3155950"/>
          </a:xfrm>
        </p:spPr>
        <p:txBody>
          <a:bodyPr/>
          <a:lstStyle>
            <a:lvl1pPr>
              <a:defRPr sz="1600">
                <a:latin typeface="Geomanist" panose="02000503000000020004" pitchFamily="2" charset="77"/>
              </a:defRPr>
            </a:lvl1pPr>
            <a:lvl2pPr>
              <a:defRPr sz="1400">
                <a:latin typeface="Geomanist" panose="02000503000000020004" pitchFamily="2" charset="77"/>
              </a:defRPr>
            </a:lvl2pPr>
            <a:lvl3pPr>
              <a:defRPr sz="1050">
                <a:latin typeface="Geomanist" panose="02000503000000020004" pitchFamily="2" charset="77"/>
              </a:defRPr>
            </a:lvl3pPr>
            <a:lvl4pPr>
              <a:defRPr sz="1050">
                <a:latin typeface="Geomanist" panose="02000503000000020004" pitchFamily="2" charset="77"/>
              </a:defRPr>
            </a:lvl4pPr>
            <a:lvl5pPr>
              <a:defRPr sz="1050"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EF3F3-DF79-9C43-80D1-895B88511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" y="4472342"/>
            <a:ext cx="1195959" cy="5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C0EEC-1F59-2B40-9827-CDCFDD9AC2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47DD-AD7E-E845-BF31-FAC77A9056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642DB3-FA0E-1E43-8456-0250000F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3" y="689932"/>
            <a:ext cx="3733295" cy="609600"/>
          </a:xfrm>
        </p:spPr>
        <p:txBody>
          <a:bodyPr anchor="t"/>
          <a:lstStyle>
            <a:lvl1pPr>
              <a:defRPr sz="2000" b="0" i="0">
                <a:latin typeface="Geomanist Book" panose="02000503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C9C7D36-6009-2244-B3BC-B900BE8C24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2" y="689934"/>
            <a:ext cx="4042131" cy="3155950"/>
          </a:xfrm>
        </p:spPr>
        <p:txBody>
          <a:bodyPr/>
          <a:lstStyle>
            <a:lvl1pPr>
              <a:defRPr sz="1600">
                <a:latin typeface="Geomanist" panose="02000503000000020004" pitchFamily="2" charset="77"/>
              </a:defRPr>
            </a:lvl1pPr>
            <a:lvl2pPr>
              <a:defRPr sz="1400">
                <a:latin typeface="Geomanist" panose="02000503000000020004" pitchFamily="2" charset="77"/>
              </a:defRPr>
            </a:lvl2pPr>
            <a:lvl3pPr>
              <a:defRPr sz="1050">
                <a:latin typeface="Geomanist" panose="02000503000000020004" pitchFamily="2" charset="77"/>
              </a:defRPr>
            </a:lvl3pPr>
            <a:lvl4pPr>
              <a:defRPr sz="1050">
                <a:latin typeface="Geomanist" panose="02000503000000020004" pitchFamily="2" charset="77"/>
              </a:defRPr>
            </a:lvl4pPr>
            <a:lvl5pPr>
              <a:defRPr sz="1050"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08B7F-EC3E-F944-B30E-39062A951FDE}"/>
              </a:ext>
            </a:extLst>
          </p:cNvPr>
          <p:cNvGrpSpPr/>
          <p:nvPr userDrawn="1"/>
        </p:nvGrpSpPr>
        <p:grpSpPr>
          <a:xfrm>
            <a:off x="0" y="1849405"/>
            <a:ext cx="6521912" cy="3656044"/>
            <a:chOff x="0" y="1849405"/>
            <a:chExt cx="6521912" cy="36560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2727CD-CC69-224B-AB9B-1AF8DC7D8C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849405"/>
              <a:ext cx="6521912" cy="32940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D6F0F-2504-B84D-8EC7-D7276F60B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6" y="1877534"/>
              <a:ext cx="6473796" cy="362791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0EDA946-1A61-284E-915B-449627B3C6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" y="4472342"/>
            <a:ext cx="1195959" cy="5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5" y="1257300"/>
            <a:ext cx="8229601" cy="325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5801" y="5162553"/>
            <a:ext cx="838200" cy="100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9868" y="4848226"/>
            <a:ext cx="3886200" cy="111918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0262" y="4848226"/>
            <a:ext cx="338138" cy="111918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5" y="904875"/>
            <a:ext cx="8229601" cy="228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27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093" y="4781550"/>
            <a:ext cx="685979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0" dirty="0"/>
          </a:p>
        </p:txBody>
      </p:sp>
      <p:sp>
        <p:nvSpPr>
          <p:cNvPr id="8" name="TextBox 7"/>
          <p:cNvSpPr txBox="1"/>
          <p:nvPr/>
        </p:nvSpPr>
        <p:spPr>
          <a:xfrm>
            <a:off x="647872" y="4676775"/>
            <a:ext cx="685979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3B6E-7532-144A-8CF9-71DB848D24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EEC4E-5960-6648-B866-6DA0637AC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" y="4472342"/>
            <a:ext cx="1195959" cy="5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3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70000">
              <a:srgbClr val="1D2A43"/>
            </a:gs>
            <a:gs pos="0">
              <a:srgbClr val="507FE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743742-ED72-0C41-BE63-FA5EA8A1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89" y="689932"/>
            <a:ext cx="3733295" cy="609600"/>
          </a:xfrm>
        </p:spPr>
        <p:txBody>
          <a:bodyPr anchor="t"/>
          <a:lstStyle>
            <a:lvl1pPr>
              <a:defRPr sz="2000" b="0" i="0">
                <a:solidFill>
                  <a:schemeClr val="bg1"/>
                </a:solidFill>
                <a:latin typeface="Geomanist Book" panose="02000503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E5FFE-CA7B-EA41-8340-7685FFF07E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8" y="689932"/>
            <a:ext cx="4042131" cy="31559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Geomanist" panose="02000503000000020004" pitchFamily="2" charset="77"/>
              </a:defRPr>
            </a:lvl1pPr>
            <a:lvl2pPr>
              <a:defRPr sz="1400">
                <a:solidFill>
                  <a:schemeClr val="bg1"/>
                </a:solidFill>
                <a:latin typeface="Geomanist" panose="02000503000000020004" pitchFamily="2" charset="77"/>
              </a:defRPr>
            </a:lvl2pPr>
            <a:lvl3pPr>
              <a:defRPr sz="1050">
                <a:solidFill>
                  <a:schemeClr val="bg1"/>
                </a:solidFill>
                <a:latin typeface="Geomanist" panose="02000503000000020004" pitchFamily="2" charset="77"/>
              </a:defRPr>
            </a:lvl3pPr>
            <a:lvl4pPr>
              <a:defRPr sz="1050">
                <a:solidFill>
                  <a:schemeClr val="bg1"/>
                </a:solidFill>
                <a:latin typeface="Geomanist" panose="02000503000000020004" pitchFamily="2" charset="77"/>
              </a:defRPr>
            </a:lvl4pPr>
            <a:lvl5pPr>
              <a:defRPr sz="1050">
                <a:solidFill>
                  <a:schemeClr val="bg1"/>
                </a:solidFill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024CE-E551-384B-A816-A3CA0213F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527"/>
            <a:ext cx="7171509" cy="4033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BCD04-A68E-4742-8892-F3D1E553B0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764" y="4478055"/>
            <a:ext cx="1000535" cy="4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70000">
              <a:srgbClr val="192050"/>
            </a:gs>
            <a:gs pos="0">
              <a:srgbClr val="322D9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09DAF3-5E23-1A4A-B488-E1E33D06B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24" r="-22379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6077" y="1805284"/>
            <a:ext cx="4671918" cy="822960"/>
          </a:xfrm>
        </p:spPr>
        <p:txBody>
          <a:bodyPr/>
          <a:lstStyle>
            <a:lvl1pPr>
              <a:defRPr sz="2800">
                <a:solidFill>
                  <a:srgbClr val="4C82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6077" y="2766674"/>
            <a:ext cx="4671918" cy="5143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eomanist" panose="02000503000000020004" pitchFamily="2" charset="77"/>
              </a:defRPr>
            </a:lvl1pPr>
            <a:lvl2pPr marL="28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5" y="247650"/>
            <a:ext cx="8229601" cy="609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5014" y="4667466"/>
            <a:ext cx="338138" cy="1119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10553" y="4975029"/>
            <a:ext cx="838200" cy="100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5" y="1028700"/>
            <a:ext cx="8229601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18" r:id="rId4"/>
    <p:sldLayoutId id="2147483719" r:id="rId5"/>
    <p:sldLayoutId id="2147483692" r:id="rId6"/>
    <p:sldLayoutId id="2147483720" r:id="rId7"/>
    <p:sldLayoutId id="2147483721" r:id="rId8"/>
  </p:sldLayoutIdLst>
  <p:hf hdr="0" ftr="0" dt="0"/>
  <p:txStyles>
    <p:titleStyle>
      <a:lvl1pPr algn="l" defTabSz="576101" rtl="0" eaLnBrk="1" latinLnBrk="0" hangingPunct="1">
        <a:lnSpc>
          <a:spcPct val="90000"/>
        </a:lnSpc>
        <a:spcBef>
          <a:spcPct val="0"/>
        </a:spcBef>
        <a:buNone/>
        <a:defRPr lang="en-GB" sz="1800" b="1" kern="1200" baseline="0" dirty="0" smtClean="0">
          <a:solidFill>
            <a:srgbClr val="163580"/>
          </a:solidFill>
          <a:latin typeface="Geomanist" charset="0"/>
          <a:ea typeface="Geomanist" charset="0"/>
          <a:cs typeface="Geomanist" charset="0"/>
        </a:defRPr>
      </a:lvl1pPr>
    </p:titleStyle>
    <p:bodyStyle>
      <a:lvl1pPr marL="144026" indent="-144026" algn="l" defTabSz="576101" rtl="0" eaLnBrk="1" latinLnBrk="0" hangingPunct="1">
        <a:lnSpc>
          <a:spcPct val="90000"/>
        </a:lnSpc>
        <a:spcBef>
          <a:spcPts val="756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6856" indent="-144026" algn="l" defTabSz="576101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460880" indent="-115220" algn="l" defTabSz="576101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604907" indent="-115220" algn="l" defTabSz="576101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48932" indent="-115220" algn="l" defTabSz="576101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2957" indent="-115220" algn="l" defTabSz="576101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36983" indent="-115220" algn="l" defTabSz="576101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181008" indent="-115220" algn="l" defTabSz="576101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325033" indent="-115220" algn="l" defTabSz="576101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8052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6101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64152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2203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40254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28304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16355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304406" algn="l" defTabSz="57610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6" y="247650"/>
            <a:ext cx="8229601" cy="609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5015" y="4667466"/>
            <a:ext cx="338138" cy="1119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10553" y="4975030"/>
            <a:ext cx="838200" cy="100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6" y="1028700"/>
            <a:ext cx="8229601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hdr="0" ftr="0" dt="0"/>
  <p:txStyles>
    <p:titleStyle>
      <a:lvl1pPr algn="l" defTabSz="576086" rtl="0" eaLnBrk="1" latinLnBrk="0" hangingPunct="1">
        <a:lnSpc>
          <a:spcPct val="90000"/>
        </a:lnSpc>
        <a:spcBef>
          <a:spcPct val="0"/>
        </a:spcBef>
        <a:buNone/>
        <a:defRPr lang="en-GB" sz="1800" b="1" kern="1200" baseline="0" dirty="0" smtClean="0">
          <a:solidFill>
            <a:srgbClr val="163580"/>
          </a:solidFill>
          <a:latin typeface="Geomanist" charset="0"/>
          <a:ea typeface="Geomanist" charset="0"/>
          <a:cs typeface="Geomanist" charset="0"/>
        </a:defRPr>
      </a:lvl1pPr>
    </p:titleStyle>
    <p:bodyStyle>
      <a:lvl1pPr marL="144023" indent="-144023" algn="l" defTabSz="576086" rtl="0" eaLnBrk="1" latinLnBrk="0" hangingPunct="1">
        <a:lnSpc>
          <a:spcPct val="90000"/>
        </a:lnSpc>
        <a:spcBef>
          <a:spcPts val="756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6848" indent="-144023" algn="l" defTabSz="576086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460868" indent="-115217" algn="l" defTabSz="576086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604892" indent="-115217" algn="l" defTabSz="576086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48913" indent="-115217" algn="l" defTabSz="576086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2935" indent="-115217" algn="l" defTabSz="576086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36957" indent="-115217" algn="l" defTabSz="576086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180979" indent="-115217" algn="l" defTabSz="576086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325000" indent="-115217" algn="l" defTabSz="576086" rtl="0" eaLnBrk="1" latinLnBrk="0" hangingPunct="1">
        <a:lnSpc>
          <a:spcPct val="90000"/>
        </a:lnSpc>
        <a:spcBef>
          <a:spcPts val="37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8045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6086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64131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2174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40218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28261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16305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304349" algn="l" defTabSz="5760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6" Type="http://schemas.openxmlformats.org/officeDocument/2006/relationships/image" Target="../media/image5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tiff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continuent.com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ocs.continuent.com/" TargetMode="External"/><Relationship Id="rId5" Type="http://schemas.openxmlformats.org/officeDocument/2006/relationships/hyperlink" Target="https://www.continuent.com/white-papers/" TargetMode="External"/><Relationship Id="rId4" Type="http://schemas.openxmlformats.org/officeDocument/2006/relationships/hyperlink" Target="http://www.continuent.com/video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nrobert.noyes@continuent.com" TargetMode="External"/><Relationship Id="rId7" Type="http://schemas.openxmlformats.org/officeDocument/2006/relationships/hyperlink" Target="http://jean-jerome.schmidt@continuent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ric.stone@continuent.com" TargetMode="External"/><Relationship Id="rId5" Type="http://schemas.openxmlformats.org/officeDocument/2006/relationships/hyperlink" Target="mailto:eero.teerikorpi@continuent.com" TargetMode="External"/><Relationship Id="rId4" Type="http://schemas.openxmlformats.org/officeDocument/2006/relationships/hyperlink" Target="mailto:chris.parker@continuent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835" y="1657464"/>
            <a:ext cx="5604780" cy="822960"/>
          </a:xfrm>
        </p:spPr>
        <p:txBody>
          <a:bodyPr/>
          <a:lstStyle/>
          <a:p>
            <a:r>
              <a:rPr lang="en-US" sz="4800" dirty="0">
                <a:solidFill>
                  <a:srgbClr val="DCDCDC"/>
                </a:solidFill>
              </a:rPr>
              <a:t>Multi-Region</a:t>
            </a:r>
            <a:br>
              <a:rPr lang="en-US" sz="4800" dirty="0">
                <a:solidFill>
                  <a:srgbClr val="DCDCDC"/>
                </a:solidFill>
              </a:rPr>
            </a:br>
            <a:r>
              <a:rPr lang="en-US" sz="4800" dirty="0">
                <a:solidFill>
                  <a:srgbClr val="DCDCDC"/>
                </a:solidFill>
              </a:rPr>
              <a:t>AWS Aurora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E4389B7-138F-8946-BC8F-05D807CCB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3835" y="2591060"/>
            <a:ext cx="5109569" cy="1498747"/>
          </a:xfrm>
        </p:spPr>
        <p:txBody>
          <a:bodyPr/>
          <a:lstStyle/>
          <a:p>
            <a:r>
              <a:rPr lang="en-US" dirty="0"/>
              <a:t>A comparison of AWS Aurora &amp; </a:t>
            </a:r>
            <a:r>
              <a:rPr lang="en-US" dirty="0" err="1"/>
              <a:t>Continuent</a:t>
            </a:r>
            <a:r>
              <a:rPr lang="en-US" dirty="0"/>
              <a:t> Tungsten </a:t>
            </a:r>
            <a:br>
              <a:rPr lang="en-US" sz="1600" dirty="0"/>
            </a:br>
            <a:r>
              <a:rPr lang="en-US" dirty="0"/>
              <a:t>for building a geo-scale, multi-region MySQL cloud back-end</a:t>
            </a:r>
          </a:p>
          <a:p>
            <a:endParaRPr lang="en-US" sz="1600" dirty="0">
              <a:solidFill>
                <a:srgbClr val="DCDCDC"/>
              </a:solidFill>
            </a:endParaRPr>
          </a:p>
          <a:p>
            <a:r>
              <a:rPr lang="en-US" sz="1400" dirty="0">
                <a:solidFill>
                  <a:srgbClr val="DCDCDC"/>
                </a:solidFill>
              </a:rPr>
              <a:t>By Matthew Lang, Director of Professional Services</a:t>
            </a:r>
          </a:p>
          <a:p>
            <a:r>
              <a:rPr lang="en-US" sz="1400" dirty="0">
                <a:solidFill>
                  <a:srgbClr val="DCDCDC"/>
                </a:solidFill>
              </a:rPr>
              <a:t>May 30,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94" y="4089808"/>
            <a:ext cx="1420500" cy="6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BA2B-5B5F-274F-9D4D-82B24DF5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it cost?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FD0E63-122E-8B40-8450-7679FECCD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0D054-1BB5-E549-98A4-B3512D813C9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3 node primary cluster (1 writer, 2 readers)</a:t>
            </a:r>
          </a:p>
          <a:p>
            <a:r>
              <a:rPr lang="en-US" dirty="0"/>
              <a:t>1 cross region replica</a:t>
            </a:r>
          </a:p>
          <a:p>
            <a:r>
              <a:rPr lang="en-US" dirty="0"/>
              <a:t>db.r4.8xlarge</a:t>
            </a:r>
          </a:p>
          <a:p>
            <a:r>
              <a:rPr lang="en-US" dirty="0"/>
              <a:t>$15,262/month or $183,144/year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55011-AA1E-2A49-9B9E-2402164F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6" y="1882616"/>
            <a:ext cx="8120965" cy="24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0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using Aurora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8E00C29-B939-DA4C-9D08-DCFBB62BDE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689934"/>
            <a:ext cx="4214191" cy="2895948"/>
          </a:xfrm>
        </p:spPr>
        <p:txBody>
          <a:bodyPr/>
          <a:lstStyle/>
          <a:p>
            <a:r>
              <a:rPr lang="en-US" dirty="0"/>
              <a:t>Master is single region only</a:t>
            </a:r>
          </a:p>
          <a:p>
            <a:r>
              <a:rPr lang="en-US" dirty="0"/>
              <a:t>Failover disconnects application (CNAME change)</a:t>
            </a:r>
          </a:p>
          <a:p>
            <a:r>
              <a:rPr lang="en-US" dirty="0"/>
              <a:t>Long failover times ( &gt; 30 seconds)</a:t>
            </a:r>
          </a:p>
          <a:p>
            <a:r>
              <a:rPr lang="en-US" dirty="0" err="1"/>
              <a:t>Innodb</a:t>
            </a:r>
            <a:r>
              <a:rPr lang="en-US" dirty="0"/>
              <a:t> engine only</a:t>
            </a:r>
          </a:p>
          <a:p>
            <a:r>
              <a:rPr lang="en-US" dirty="0"/>
              <a:t>Application must be read/write aware – no connectivity layer</a:t>
            </a:r>
          </a:p>
          <a:p>
            <a:r>
              <a:rPr lang="en-US" dirty="0"/>
              <a:t>All data stays in AWS </a:t>
            </a:r>
          </a:p>
          <a:p>
            <a:r>
              <a:rPr lang="en-US" dirty="0"/>
              <a:t>Database maintenance and schema changes can cause application outages</a:t>
            </a:r>
          </a:p>
          <a:p>
            <a:r>
              <a:rPr lang="en-US" dirty="0"/>
              <a:t>Proprietary, not open source</a:t>
            </a: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966129" y="239201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BF1B-2184-994C-A7CA-F4B079DA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HA do you need?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729A0-9F5E-2243-AE6C-EC1833A26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C0216D-741E-ED4A-8773-11B8135F321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" y="994732"/>
            <a:ext cx="6163257" cy="21862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728DB7-9D81-D145-8F07-518EF0DA9C40}"/>
              </a:ext>
            </a:extLst>
          </p:cNvPr>
          <p:cNvSpPr txBox="1"/>
          <p:nvPr/>
        </p:nvSpPr>
        <p:spPr>
          <a:xfrm>
            <a:off x="6720840" y="1143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DC7664-2819-A24F-920E-EC3776DD27FE}"/>
              </a:ext>
            </a:extLst>
          </p:cNvPr>
          <p:cNvSpPr txBox="1">
            <a:spLocks/>
          </p:cNvSpPr>
          <p:nvPr/>
        </p:nvSpPr>
        <p:spPr>
          <a:xfrm>
            <a:off x="5596128" y="761487"/>
            <a:ext cx="3102779" cy="4112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2030" indent="-192030" algn="l" defTabSz="768115" rtl="0" eaLnBrk="1" latinLnBrk="0" hangingPunct="1">
              <a:lnSpc>
                <a:spcPct val="90000"/>
              </a:lnSpc>
              <a:spcBef>
                <a:spcPts val="100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1pPr>
            <a:lvl2pPr marL="422464" indent="-192030" algn="l" defTabSz="768115" rtl="0" eaLnBrk="1" latinLnBrk="0" hangingPunct="1">
              <a:lnSpc>
                <a:spcPct val="90000"/>
              </a:lnSpc>
              <a:spcBef>
                <a:spcPts val="672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2pPr>
            <a:lvl3pPr marL="614491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3pPr>
            <a:lvl4pPr marL="806523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4pPr>
            <a:lvl5pPr marL="998551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5pPr>
            <a:lvl6pPr marL="1190580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2609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4638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6666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None/>
            </a:pPr>
            <a:endParaRPr lang="en-US" sz="1400" dirty="0">
              <a:solidFill>
                <a:srgbClr val="000000"/>
              </a:solidFill>
              <a:latin typeface="Geomanist Book" panose="02000503000000020004" pitchFamily="2" charset="77"/>
            </a:endParaRP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Do you want your doctor to see this for 30-90 seconds during your visit?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Is he helping you during this time?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How does this affect your trust in his diagnosis and treatment?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Can doctors help patients when their systems are down?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endParaRPr lang="en-US" sz="1400" dirty="0">
              <a:solidFill>
                <a:srgbClr val="717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3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Issues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8E00C29-B939-DA4C-9D08-DCFBB62BDE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689934"/>
            <a:ext cx="4214191" cy="2895948"/>
          </a:xfrm>
        </p:spPr>
        <p:txBody>
          <a:bodyPr/>
          <a:lstStyle/>
          <a:p>
            <a:r>
              <a:rPr lang="en-US" dirty="0"/>
              <a:t>Cross region replication breaks</a:t>
            </a:r>
          </a:p>
          <a:p>
            <a:r>
              <a:rPr lang="en-US" dirty="0"/>
              <a:t>Not possible to repair</a:t>
            </a:r>
          </a:p>
          <a:p>
            <a:r>
              <a:rPr lang="en-US" dirty="0"/>
              <a:t>Support advises customer to recreate and reload their remote replicas</a:t>
            </a:r>
          </a:p>
          <a:p>
            <a:r>
              <a:rPr lang="en-US" dirty="0"/>
              <a:t>Not Sustainable</a:t>
            </a:r>
          </a:p>
          <a:p>
            <a:r>
              <a:rPr lang="en-US" dirty="0"/>
              <a:t>On your own?</a:t>
            </a: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966129" y="239201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835" y="1657464"/>
            <a:ext cx="5199530" cy="822960"/>
          </a:xfrm>
        </p:spPr>
        <p:txBody>
          <a:bodyPr/>
          <a:lstStyle/>
          <a:p>
            <a:r>
              <a:rPr lang="en-GB" sz="5400" b="0" dirty="0">
                <a:latin typeface="Geomanist Book" panose="02000503000000020004" pitchFamily="2" charset="77"/>
              </a:rPr>
              <a:t>How Do We Make It Better?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94" y="4089808"/>
            <a:ext cx="1420500" cy="6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 Webinar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2" y="689933"/>
            <a:ext cx="4042131" cy="411226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Geomanist Book" panose="02000503000000020004" pitchFamily="2" charset="77"/>
              </a:rPr>
              <a:t>We will explore how to deploy Geo-Scale MySQL* with the following design criteria:</a:t>
            </a:r>
          </a:p>
          <a:p>
            <a:pPr>
              <a:buFontTx/>
              <a:buChar char="-"/>
            </a:pPr>
            <a:r>
              <a:rPr lang="en-US" sz="1400" dirty="0"/>
              <a:t>Local rapid-failover, automated high availability</a:t>
            </a:r>
          </a:p>
          <a:p>
            <a:pPr>
              <a:buFontTx/>
              <a:buChar char="-"/>
            </a:pPr>
            <a:r>
              <a:rPr lang="en-US" sz="1400" dirty="0"/>
              <a:t>Geographically distributed, low-latency data with a single consolidated view</a:t>
            </a:r>
          </a:p>
          <a:p>
            <a:pPr>
              <a:buFontTx/>
              <a:buChar char="-"/>
            </a:pPr>
            <a:r>
              <a:rPr lang="en-US" sz="1400" dirty="0"/>
              <a:t>Fast local response times for read traffic</a:t>
            </a:r>
          </a:p>
          <a:p>
            <a:pPr>
              <a:buFontTx/>
              <a:buChar char="-"/>
            </a:pPr>
            <a:r>
              <a:rPr lang="en-US" sz="1400" dirty="0"/>
              <a:t>Ability to deploy MySQL masters in multiple regions</a:t>
            </a:r>
          </a:p>
          <a:p>
            <a:pPr>
              <a:buFontTx/>
              <a:buChar char="-"/>
            </a:pPr>
            <a:r>
              <a:rPr lang="en-US" sz="1400" dirty="0"/>
              <a:t>No changes to application code</a:t>
            </a:r>
          </a:p>
          <a:p>
            <a:pPr>
              <a:buFontTx/>
              <a:buChar char="-"/>
            </a:pPr>
            <a:r>
              <a:rPr lang="en-US" sz="1400" dirty="0"/>
              <a:t>Complex schema changes while keeping applications available</a:t>
            </a:r>
          </a:p>
          <a:p>
            <a:pPr>
              <a:buFontTx/>
              <a:buChar char="-"/>
            </a:pPr>
            <a:r>
              <a:rPr lang="en-US" sz="1400" dirty="0"/>
              <a:t>Avoid provider lock 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5B055-3292-7B4A-978B-4A1FC12C8E7A}"/>
              </a:ext>
            </a:extLst>
          </p:cNvPr>
          <p:cNvSpPr/>
          <p:nvPr/>
        </p:nvSpPr>
        <p:spPr>
          <a:xfrm>
            <a:off x="5478449" y="4290762"/>
            <a:ext cx="3665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000" i="1" dirty="0">
                <a:solidFill>
                  <a:schemeClr val="tx1"/>
                </a:solidFill>
              </a:rPr>
              <a:t>* MySQL is understood in a broad context, including MySQL, MariaDB,                                            </a:t>
            </a:r>
            <a:r>
              <a:rPr lang="en-US" sz="1000" i="1" dirty="0" err="1">
                <a:solidFill>
                  <a:schemeClr val="tx1"/>
                </a:solidFill>
              </a:rPr>
              <a:t>Percona</a:t>
            </a:r>
            <a:r>
              <a:rPr lang="en-US" sz="1000" i="1" dirty="0">
                <a:solidFill>
                  <a:schemeClr val="tx1"/>
                </a:solidFill>
              </a:rPr>
              <a:t> Server, RDS MySQL, RDS Aurora and Google Cloud SQL</a:t>
            </a:r>
          </a:p>
        </p:txBody>
      </p:sp>
    </p:spTree>
    <p:extLst>
      <p:ext uri="{BB962C8B-B14F-4D97-AF65-F5344CB8AC3E}">
        <p14:creationId xmlns:p14="http://schemas.microsoft.com/office/powerpoint/2010/main" val="198065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93" y="689932"/>
            <a:ext cx="4140200" cy="609600"/>
          </a:xfrm>
        </p:spPr>
        <p:txBody>
          <a:bodyPr/>
          <a:lstStyle/>
          <a:p>
            <a:r>
              <a:rPr lang="en-US" sz="2000" b="0" dirty="0">
                <a:latin typeface="Geomanist Book" panose="02000503000000020004" pitchFamily="2" charset="77"/>
              </a:rPr>
              <a:t>Tungsten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9AA9114-23BD-834E-AF50-E72D541B49B0}"/>
              </a:ext>
            </a:extLst>
          </p:cNvPr>
          <p:cNvSpPr txBox="1">
            <a:spLocks/>
          </p:cNvSpPr>
          <p:nvPr/>
        </p:nvSpPr>
        <p:spPr>
          <a:xfrm>
            <a:off x="6028838" y="2558189"/>
            <a:ext cx="222021" cy="734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308063">
              <a:defRPr sz="600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180820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361640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54245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72327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90409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08491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265738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446558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86CB4B4D-7CA3-9044-876B-883B54F8677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A62791E-BE4C-6549-A37E-D83C244FDC1B}"/>
              </a:ext>
            </a:extLst>
          </p:cNvPr>
          <p:cNvSpPr txBox="1">
            <a:spLocks/>
          </p:cNvSpPr>
          <p:nvPr/>
        </p:nvSpPr>
        <p:spPr>
          <a:xfrm>
            <a:off x="5526908" y="689932"/>
            <a:ext cx="4140200" cy="2122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26" indent="-144026" algn="l" defTabSz="576101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1pPr>
            <a:lvl2pPr marL="316856" indent="-144026" algn="l" defTabSz="576101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2pPr>
            <a:lvl3pPr marL="460880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3pPr>
            <a:lvl4pPr marL="604907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4pPr>
            <a:lvl5pPr marL="748932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5pPr>
            <a:lvl6pPr marL="892957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6983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08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33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Continuous MySQL* Operations</a:t>
            </a:r>
          </a:p>
          <a:p>
            <a:pPr marL="0" indent="0">
              <a:buNone/>
            </a:pPr>
            <a:r>
              <a:rPr lang="en-US" sz="1400" dirty="0"/>
              <a:t>Zero Downtime MySQL</a:t>
            </a:r>
          </a:p>
          <a:p>
            <a:pPr marL="0" indent="0">
              <a:buNone/>
            </a:pPr>
            <a:r>
              <a:rPr lang="en-US" sz="1400" dirty="0"/>
              <a:t>Multimaster MySQL</a:t>
            </a:r>
          </a:p>
          <a:p>
            <a:pPr marL="0" indent="0">
              <a:buNone/>
            </a:pPr>
            <a:r>
              <a:rPr lang="en-US" sz="1400" dirty="0"/>
              <a:t>Geo-Scale MySQL</a:t>
            </a:r>
          </a:p>
          <a:p>
            <a:pPr marL="0" indent="0">
              <a:buNone/>
            </a:pPr>
            <a:r>
              <a:rPr lang="en-US" sz="1400" dirty="0"/>
              <a:t>Hybrid-Cloud and Multi-Cloud MySQL</a:t>
            </a:r>
          </a:p>
          <a:p>
            <a:pPr marL="0" indent="0">
              <a:buNone/>
            </a:pPr>
            <a:r>
              <a:rPr lang="en-US" sz="1400" dirty="0"/>
              <a:t>Intelligent MySQL Proxy</a:t>
            </a:r>
          </a:p>
          <a:p>
            <a:pPr marL="0" indent="0">
              <a:buNone/>
            </a:pPr>
            <a:r>
              <a:rPr lang="en-US" sz="1400" dirty="0"/>
              <a:t>Most Advanced MySQL Replication</a:t>
            </a:r>
          </a:p>
          <a:p>
            <a:pPr marL="0" indent="0">
              <a:buNone/>
            </a:pPr>
            <a:r>
              <a:rPr lang="en-US" sz="1400" dirty="0"/>
              <a:t>Full MySQL Support, No Application Changes</a:t>
            </a:r>
            <a:endParaRPr lang="en-US" sz="1400" dirty="0">
              <a:solidFill>
                <a:srgbClr val="163580"/>
              </a:solidFill>
              <a:latin typeface="Geomanist Book" panose="02000503000000020004" pitchFamily="2" charset="77"/>
            </a:endParaRPr>
          </a:p>
          <a:p>
            <a:pPr marL="0" indent="0">
              <a:buNone/>
            </a:pPr>
            <a:endParaRPr lang="en-US" sz="1400" dirty="0">
              <a:solidFill>
                <a:srgbClr val="163580"/>
              </a:solidFill>
              <a:latin typeface="Geomanist Book" panose="02000503000000020004" pitchFamily="2" charset="77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D831FF-E1FA-A142-A659-D5B87C181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3" y="1851091"/>
            <a:ext cx="3836531" cy="2283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79A3C7-25E7-314E-867E-8079D54E4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2" y="1212435"/>
            <a:ext cx="5231129" cy="34550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9BF7AF-A4C8-9F41-A536-D7512933ADFA}"/>
              </a:ext>
            </a:extLst>
          </p:cNvPr>
          <p:cNvSpPr/>
          <p:nvPr/>
        </p:nvSpPr>
        <p:spPr>
          <a:xfrm>
            <a:off x="5478449" y="4290762"/>
            <a:ext cx="3665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000" i="1" dirty="0">
                <a:solidFill>
                  <a:schemeClr val="tx1"/>
                </a:solidFill>
              </a:rPr>
              <a:t>* MySQL is understood in a broad context, including MySQL, MariaDB,                                            </a:t>
            </a:r>
            <a:r>
              <a:rPr lang="en-US" sz="1000" i="1" dirty="0" err="1">
                <a:solidFill>
                  <a:schemeClr val="tx1"/>
                </a:solidFill>
              </a:rPr>
              <a:t>Percona</a:t>
            </a:r>
            <a:r>
              <a:rPr lang="en-US" sz="1000" i="1" dirty="0">
                <a:solidFill>
                  <a:schemeClr val="tx1"/>
                </a:solidFill>
              </a:rPr>
              <a:t> Server, RDS MySQL, RDS Aurora and Google Cloud SQL</a:t>
            </a:r>
          </a:p>
        </p:txBody>
      </p:sp>
    </p:spTree>
    <p:extLst>
      <p:ext uri="{BB962C8B-B14F-4D97-AF65-F5344CB8AC3E}">
        <p14:creationId xmlns:p14="http://schemas.microsoft.com/office/powerpoint/2010/main" val="3573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93" y="689932"/>
            <a:ext cx="4140200" cy="609600"/>
          </a:xfrm>
        </p:spPr>
        <p:txBody>
          <a:bodyPr/>
          <a:lstStyle/>
          <a:p>
            <a:r>
              <a:rPr lang="en-US" sz="2000" b="0" dirty="0">
                <a:latin typeface="Geomanist Book" panose="02000503000000020004" pitchFamily="2" charset="77"/>
              </a:rPr>
              <a:t>Tungsten </a:t>
            </a:r>
            <a:r>
              <a:rPr lang="en-US" sz="2000" b="0" dirty="0" err="1">
                <a:latin typeface="Geomanist Book" panose="02000503000000020004" pitchFamily="2" charset="77"/>
              </a:rPr>
              <a:t>MultiMaster</a:t>
            </a:r>
            <a:r>
              <a:rPr lang="en-US" sz="2000" b="0" dirty="0">
                <a:latin typeface="Geomanist Book" panose="02000503000000020004" pitchFamily="2" charset="77"/>
              </a:rPr>
              <a:t>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9AA9114-23BD-834E-AF50-E72D541B49B0}"/>
              </a:ext>
            </a:extLst>
          </p:cNvPr>
          <p:cNvSpPr txBox="1">
            <a:spLocks/>
          </p:cNvSpPr>
          <p:nvPr/>
        </p:nvSpPr>
        <p:spPr>
          <a:xfrm>
            <a:off x="6028838" y="2558189"/>
            <a:ext cx="222021" cy="734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308063">
              <a:defRPr sz="600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180820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361640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54245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72327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90409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08491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265738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446558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86CB4B4D-7CA3-9044-876B-883B54F8677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A62791E-BE4C-6549-A37E-D83C244FDC1B}"/>
              </a:ext>
            </a:extLst>
          </p:cNvPr>
          <p:cNvSpPr txBox="1">
            <a:spLocks/>
          </p:cNvSpPr>
          <p:nvPr/>
        </p:nvSpPr>
        <p:spPr>
          <a:xfrm>
            <a:off x="4979833" y="689932"/>
            <a:ext cx="3966144" cy="2665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26" indent="-144026" algn="l" defTabSz="576101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1pPr>
            <a:lvl2pPr marL="316856" indent="-144026" algn="l" defTabSz="576101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2pPr>
            <a:lvl3pPr marL="460880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3pPr>
            <a:lvl4pPr marL="604907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4pPr>
            <a:lvl5pPr marL="748932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5pPr>
            <a:lvl6pPr marL="892957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6983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08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33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Scale to multiple Cloud Regions or datacenters</a:t>
            </a:r>
          </a:p>
          <a:p>
            <a:pPr marL="0" indent="0">
              <a:buNone/>
            </a:pPr>
            <a:r>
              <a:rPr lang="en-US" sz="1400" dirty="0"/>
              <a:t>Platform-agnostic means you can span vendors and create hybrid topologies using any combination of cloud, VM and/or bare-metal servers</a:t>
            </a:r>
          </a:p>
          <a:p>
            <a:pPr marL="0" indent="0">
              <a:buNone/>
            </a:pPr>
            <a:r>
              <a:rPr lang="en-US" sz="1400" dirty="0"/>
              <a:t>Active/Passive or Active/Active</a:t>
            </a:r>
          </a:p>
          <a:p>
            <a:pPr marL="0" indent="0">
              <a:buNone/>
            </a:pPr>
            <a:r>
              <a:rPr lang="en-US" sz="1400" dirty="0"/>
              <a:t>Control all clusters from any node</a:t>
            </a:r>
          </a:p>
          <a:p>
            <a:pPr marL="0" indent="0">
              <a:buNone/>
            </a:pPr>
            <a:r>
              <a:rPr lang="en-US" sz="1400" dirty="0"/>
              <a:t>Move the write primary from site to site with a single command when in Active/Passive mode</a:t>
            </a: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163580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D2FD-EDEE-214A-9EEA-F526B6C93DC5}"/>
              </a:ext>
            </a:extLst>
          </p:cNvPr>
          <p:cNvSpPr txBox="1"/>
          <p:nvPr/>
        </p:nvSpPr>
        <p:spPr>
          <a:xfrm>
            <a:off x="445093" y="4453568"/>
            <a:ext cx="3868616" cy="268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latin typeface="Geomanist Book" panose="02000503000000020004" pitchFamily="2" charset="77"/>
              </a:rPr>
              <a:t>Active/Active Composite </a:t>
            </a:r>
            <a:r>
              <a:rPr lang="en-US" sz="1200" dirty="0" err="1">
                <a:solidFill>
                  <a:schemeClr val="tx1"/>
                </a:solidFill>
                <a:latin typeface="Geomanist Book" panose="02000503000000020004" pitchFamily="2" charset="77"/>
              </a:rPr>
              <a:t>MultiMaster</a:t>
            </a:r>
            <a:r>
              <a:rPr lang="en-US" sz="1200" dirty="0">
                <a:solidFill>
                  <a:schemeClr val="tx1"/>
                </a:solidFill>
                <a:latin typeface="Geomanist Book" panose="02000503000000020004" pitchFamily="2" charset="77"/>
              </a:rPr>
              <a:t> Cluster</a:t>
            </a:r>
          </a:p>
        </p:txBody>
      </p:sp>
      <p:pic>
        <p:nvPicPr>
          <p:cNvPr id="9" name="Picture 8" descr="tungsten-cluster-msmm-6-node-v2.png">
            <a:extLst>
              <a:ext uri="{FF2B5EF4-FFF2-40B4-BE49-F238E27FC236}">
                <a16:creationId xmlns:a16="http://schemas.microsoft.com/office/drawing/2014/main" id="{E8717703-E8D7-F644-86BA-59F208B19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3" y="1207008"/>
            <a:ext cx="4514100" cy="29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93" y="689932"/>
            <a:ext cx="4140200" cy="609600"/>
          </a:xfrm>
        </p:spPr>
        <p:txBody>
          <a:bodyPr/>
          <a:lstStyle/>
          <a:p>
            <a:r>
              <a:rPr lang="en-US" sz="2000" b="0" dirty="0">
                <a:latin typeface="Geomanist Book" panose="02000503000000020004" pitchFamily="2" charset="77"/>
              </a:rPr>
              <a:t>Tungsten Composite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9AA9114-23BD-834E-AF50-E72D541B49B0}"/>
              </a:ext>
            </a:extLst>
          </p:cNvPr>
          <p:cNvSpPr txBox="1">
            <a:spLocks/>
          </p:cNvSpPr>
          <p:nvPr/>
        </p:nvSpPr>
        <p:spPr>
          <a:xfrm>
            <a:off x="6028838" y="2558189"/>
            <a:ext cx="222021" cy="734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308063">
              <a:defRPr sz="600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180820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361640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54245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72327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90409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084919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265738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446558" algn="ctr" defTabSz="308063">
              <a:defRPr sz="22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86CB4B4D-7CA3-9044-876B-883B54F8677D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A62791E-BE4C-6549-A37E-D83C244FDC1B}"/>
              </a:ext>
            </a:extLst>
          </p:cNvPr>
          <p:cNvSpPr txBox="1">
            <a:spLocks/>
          </p:cNvSpPr>
          <p:nvPr/>
        </p:nvSpPr>
        <p:spPr>
          <a:xfrm>
            <a:off x="4931288" y="689932"/>
            <a:ext cx="4011864" cy="2665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26" indent="-144026" algn="l" defTabSz="576101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1pPr>
            <a:lvl2pPr marL="316856" indent="-144026" algn="l" defTabSz="576101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2pPr>
            <a:lvl3pPr marL="460880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3pPr>
            <a:lvl4pPr marL="604907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4pPr>
            <a:lvl5pPr marL="748932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5pPr>
            <a:lvl6pPr marL="892957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6983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08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33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Scale to multiple Cloud Regions or datacenters</a:t>
            </a:r>
          </a:p>
          <a:p>
            <a:pPr marL="0" indent="0">
              <a:buNone/>
            </a:pPr>
            <a:r>
              <a:rPr lang="en-US" sz="1400" dirty="0"/>
              <a:t>Platform-agnostic means you can span vendors and create hybrid topologies using any combination of cloud, VM and/or bare-metal servers</a:t>
            </a:r>
          </a:p>
          <a:p>
            <a:pPr marL="0" indent="0">
              <a:buNone/>
            </a:pPr>
            <a:r>
              <a:rPr lang="en-US" sz="1400" dirty="0"/>
              <a:t>Active/Passive</a:t>
            </a:r>
          </a:p>
          <a:p>
            <a:pPr marL="0" indent="0">
              <a:buNone/>
            </a:pPr>
            <a:r>
              <a:rPr lang="en-US" sz="1400" dirty="0"/>
              <a:t>Control all clusters from any node</a:t>
            </a:r>
          </a:p>
          <a:p>
            <a:pPr marL="0" indent="0">
              <a:buNone/>
            </a:pPr>
            <a:r>
              <a:rPr lang="en-US" sz="1400" dirty="0"/>
              <a:t>Move the write primary from site to site with a single command when in Active/Passive mode</a:t>
            </a: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163580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249FD-D7C2-8340-B97A-5811D7AB7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8" y="1086880"/>
            <a:ext cx="4759789" cy="3089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19D2FD-EDEE-214A-9EEA-F526B6C93DC5}"/>
              </a:ext>
            </a:extLst>
          </p:cNvPr>
          <p:cNvSpPr txBox="1"/>
          <p:nvPr/>
        </p:nvSpPr>
        <p:spPr>
          <a:xfrm>
            <a:off x="445093" y="4453568"/>
            <a:ext cx="3868616" cy="268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latin typeface="Geomanist Book" panose="02000503000000020004" pitchFamily="2" charset="77"/>
              </a:rPr>
              <a:t>Active/Passive Composite Cluster</a:t>
            </a:r>
          </a:p>
        </p:txBody>
      </p:sp>
    </p:spTree>
    <p:extLst>
      <p:ext uri="{BB962C8B-B14F-4D97-AF65-F5344CB8AC3E}">
        <p14:creationId xmlns:p14="http://schemas.microsoft.com/office/powerpoint/2010/main" val="12468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485900" y="1199724"/>
            <a:ext cx="1666254" cy="643351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ctr"/>
          <a:lstStyle/>
          <a:p>
            <a:pPr algn="ctr"/>
            <a:r>
              <a:rPr lang="en-US" sz="1875" dirty="0">
                <a:latin typeface="Geomanist" charset="0"/>
                <a:ea typeface="Geomanist" charset="0"/>
                <a:cs typeface="Geomanist" charset="0"/>
              </a:rPr>
              <a:t>Slave upgrade</a:t>
            </a:r>
          </a:p>
        </p:txBody>
      </p:sp>
      <p:sp>
        <p:nvSpPr>
          <p:cNvPr id="5" name="Chevron 4"/>
          <p:cNvSpPr/>
          <p:nvPr/>
        </p:nvSpPr>
        <p:spPr>
          <a:xfrm>
            <a:off x="2931081" y="1199724"/>
            <a:ext cx="1666254" cy="643351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ctr"/>
          <a:lstStyle/>
          <a:p>
            <a:pPr algn="ctr"/>
            <a:r>
              <a:rPr lang="en-US" sz="1875" dirty="0">
                <a:solidFill>
                  <a:schemeClr val="bg1"/>
                </a:solidFill>
                <a:latin typeface="Geomanist" charset="0"/>
                <a:ea typeface="Geomanist" charset="0"/>
                <a:cs typeface="Geomanist" charset="0"/>
              </a:rPr>
              <a:t>Slave upgrade</a:t>
            </a:r>
          </a:p>
        </p:txBody>
      </p:sp>
      <p:sp>
        <p:nvSpPr>
          <p:cNvPr id="6" name="Chevron 5"/>
          <p:cNvSpPr/>
          <p:nvPr/>
        </p:nvSpPr>
        <p:spPr>
          <a:xfrm>
            <a:off x="4359696" y="1199724"/>
            <a:ext cx="1666254" cy="643351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ctr"/>
          <a:lstStyle/>
          <a:p>
            <a:pPr algn="ctr"/>
            <a:r>
              <a:rPr lang="en-US" sz="1875" dirty="0">
                <a:solidFill>
                  <a:schemeClr val="bg1"/>
                </a:solidFill>
                <a:latin typeface="Geomanist" charset="0"/>
                <a:ea typeface="Geomanist" charset="0"/>
                <a:cs typeface="Geomanist" charset="0"/>
              </a:rPr>
              <a:t>Switch</a:t>
            </a:r>
          </a:p>
        </p:txBody>
      </p:sp>
      <p:sp>
        <p:nvSpPr>
          <p:cNvPr id="7" name="Chevron 6"/>
          <p:cNvSpPr/>
          <p:nvPr/>
        </p:nvSpPr>
        <p:spPr>
          <a:xfrm>
            <a:off x="5805936" y="1199724"/>
            <a:ext cx="1666254" cy="643351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ctr"/>
          <a:lstStyle/>
          <a:p>
            <a:pPr algn="ctr"/>
            <a:r>
              <a:rPr lang="en-US" sz="1875" dirty="0">
                <a:solidFill>
                  <a:schemeClr val="bg1"/>
                </a:solidFill>
                <a:latin typeface="Geomanist" charset="0"/>
                <a:ea typeface="Geomanist" charset="0"/>
                <a:cs typeface="Geomanist" charset="0"/>
              </a:rPr>
              <a:t>Master upgrade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85900" y="1984083"/>
            <a:ext cx="1445181" cy="1783801"/>
          </a:xfrm>
          <a:prstGeom prst="roundRect">
            <a:avLst/>
          </a:prstGeom>
          <a:noFill/>
          <a:ln w="127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t" anchorCtr="0"/>
          <a:lstStyle/>
          <a:p>
            <a:pPr marL="257175" indent="-257175" algn="l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Geomanist" charset="0"/>
                <a:ea typeface="Geomanist" charset="0"/>
                <a:cs typeface="Geomanist" charset="0"/>
              </a:rPr>
              <a:t>Shun slave</a:t>
            </a:r>
          </a:p>
          <a:p>
            <a:pPr marL="257175" indent="-257175" algn="l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Geomanist" charset="0"/>
                <a:ea typeface="Geomanist" charset="0"/>
                <a:cs typeface="Geomanist" charset="0"/>
              </a:rPr>
              <a:t>Upgrade MySQL</a:t>
            </a:r>
          </a:p>
          <a:p>
            <a:pPr marL="257175" indent="-257175" algn="l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Geomanist" charset="0"/>
                <a:ea typeface="Geomanist" charset="0"/>
                <a:cs typeface="Geomanist" charset="0"/>
              </a:rPr>
              <a:t>Return node to cluster</a:t>
            </a:r>
          </a:p>
          <a:p>
            <a:pPr marL="257175" indent="-257175" algn="l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Geomanist" charset="0"/>
                <a:ea typeface="Geomanist" charset="0"/>
                <a:cs typeface="Geomanist" charset="0"/>
              </a:rPr>
              <a:t>Discard and re-provision on failure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85013" y="1984083"/>
            <a:ext cx="1445181" cy="1783801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t" anchorCtr="0"/>
          <a:lstStyle/>
          <a:p>
            <a:pPr marL="241093" indent="-241093" algn="l">
              <a:buFont typeface="Arial"/>
              <a:buChar char="•"/>
            </a:pPr>
            <a:r>
              <a:rPr lang="en-US" sz="1275" dirty="0">
                <a:solidFill>
                  <a:schemeClr val="tx1"/>
                </a:solidFill>
                <a:latin typeface="Geomanist" charset="0"/>
                <a:ea typeface="Geomanist" charset="0"/>
                <a:cs typeface="Geomanist" charset="0"/>
              </a:rPr>
              <a:t>Repeat for remaining slave(s)</a:t>
            </a:r>
          </a:p>
          <a:p>
            <a:pPr algn="l"/>
            <a:endParaRPr lang="en-US" sz="1275" dirty="0">
              <a:solidFill>
                <a:schemeClr val="tx1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83353" y="1984083"/>
            <a:ext cx="1445181" cy="1783801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t" anchorCtr="0"/>
          <a:lstStyle/>
          <a:p>
            <a:pPr marL="241093" indent="-241093" algn="l">
              <a:buFont typeface="Arial"/>
              <a:buChar char="•"/>
            </a:pPr>
            <a:r>
              <a:rPr lang="en-US" sz="1275" dirty="0">
                <a:solidFill>
                  <a:schemeClr val="tx1"/>
                </a:solidFill>
                <a:latin typeface="Geomanist" charset="0"/>
                <a:ea typeface="Geomanist" charset="0"/>
                <a:cs typeface="Geomanist" charset="0"/>
              </a:rPr>
              <a:t>Switch master to promote an upgraded slave</a:t>
            </a:r>
          </a:p>
          <a:p>
            <a:pPr algn="l"/>
            <a:endParaRPr lang="en-US" sz="1275" dirty="0">
              <a:solidFill>
                <a:schemeClr val="tx1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82466" y="1984083"/>
            <a:ext cx="1445181" cy="1783801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t" anchorCtr="0"/>
          <a:lstStyle/>
          <a:p>
            <a:pPr marL="241093" indent="-241093" algn="l">
              <a:buFont typeface="Arial"/>
              <a:buChar char="•"/>
            </a:pPr>
            <a:r>
              <a:rPr lang="en-US" sz="1275" dirty="0">
                <a:solidFill>
                  <a:schemeClr val="tx1"/>
                </a:solidFill>
                <a:latin typeface="Geomanist" charset="0"/>
                <a:ea typeface="Geomanist" charset="0"/>
                <a:cs typeface="Geomanist" charset="0"/>
              </a:rPr>
              <a:t>Upgrade old master</a:t>
            </a:r>
          </a:p>
          <a:p>
            <a:pPr marL="241093" indent="-241093" algn="l">
              <a:buFont typeface="Arial"/>
              <a:buChar char="•"/>
            </a:pPr>
            <a:r>
              <a:rPr lang="en-US" sz="1275" dirty="0">
                <a:solidFill>
                  <a:schemeClr val="tx1"/>
                </a:solidFill>
                <a:latin typeface="Geomanist" charset="0"/>
                <a:ea typeface="Geomanist" charset="0"/>
                <a:cs typeface="Geomanist" charset="0"/>
              </a:rPr>
              <a:t>Maintenance is now done!</a:t>
            </a:r>
          </a:p>
          <a:p>
            <a:pPr algn="l"/>
            <a:endParaRPr lang="en-US" sz="1275" dirty="0">
              <a:solidFill>
                <a:schemeClr val="tx1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220043-98F9-F947-B3F2-3E884B238171}"/>
              </a:ext>
            </a:extLst>
          </p:cNvPr>
          <p:cNvSpPr txBox="1">
            <a:spLocks/>
          </p:cNvSpPr>
          <p:nvPr/>
        </p:nvSpPr>
        <p:spPr>
          <a:xfrm>
            <a:off x="431800" y="449116"/>
            <a:ext cx="4140200" cy="609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576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800" b="1" kern="1200" baseline="0">
                <a:solidFill>
                  <a:srgbClr val="163580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r>
              <a:rPr lang="en-US" sz="2000" b="0" dirty="0">
                <a:latin typeface="Geomanist Book" panose="02000503000000020004" pitchFamily="2" charset="77"/>
              </a:rPr>
              <a:t>Zero Downtime Maintenance</a:t>
            </a:r>
          </a:p>
        </p:txBody>
      </p:sp>
    </p:spTree>
    <p:extLst>
      <p:ext uri="{BB962C8B-B14F-4D97-AF65-F5344CB8AC3E}">
        <p14:creationId xmlns:p14="http://schemas.microsoft.com/office/powerpoint/2010/main" val="362798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8E00C29-B939-DA4C-9D08-DCFBB62BDE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2" y="689934"/>
            <a:ext cx="4141519" cy="3155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163580"/>
                </a:solidFill>
              </a:rPr>
              <a:t>Continuent, the MySQL Availability Company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353878" y="1636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9" name="Picture 8" descr="Continuent.png">
            <a:extLst>
              <a:ext uri="{FF2B5EF4-FFF2-40B4-BE49-F238E27FC236}">
                <a16:creationId xmlns:a16="http://schemas.microsoft.com/office/drawing/2014/main" id="{DE25E66F-9E98-0D49-A69B-63C41F746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99" y="994732"/>
            <a:ext cx="2645365" cy="11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2072" y="1657464"/>
            <a:ext cx="5681293" cy="822960"/>
          </a:xfrm>
        </p:spPr>
        <p:txBody>
          <a:bodyPr/>
          <a:lstStyle/>
          <a:p>
            <a:r>
              <a:rPr lang="en-GB" sz="5400" b="0" dirty="0">
                <a:latin typeface="Geomanist Book" panose="02000503000000020004" pitchFamily="2" charset="77"/>
              </a:rPr>
              <a:t>Let’s Talk About Schema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94" y="4089808"/>
            <a:ext cx="1420500" cy="6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4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DDF38-1BC7-DD4C-9805-2B3B3CFD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7667C-92EF-F34C-998D-25A58011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DDL in Aurora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E7991-6D37-7344-B286-B1F3F871BA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2" y="689934"/>
            <a:ext cx="4042131" cy="3616890"/>
          </a:xfrm>
        </p:spPr>
        <p:txBody>
          <a:bodyPr/>
          <a:lstStyle/>
          <a:p>
            <a:r>
              <a:rPr lang="en-US" dirty="0"/>
              <a:t>Certain DDL operations are magnitudes faster (sub second or seconds) compared to MySQL</a:t>
            </a:r>
          </a:p>
          <a:p>
            <a:r>
              <a:rPr lang="en-US" dirty="0"/>
              <a:t>Important because schema changes lock tables for writes, effectively creating down time/maintenance windows</a:t>
            </a:r>
          </a:p>
          <a:p>
            <a:r>
              <a:rPr lang="en-US" dirty="0"/>
              <a:t>After schema changes are applied to master, they must be performed on slaves (replicas) which can make them lag.</a:t>
            </a:r>
          </a:p>
          <a:p>
            <a:r>
              <a:rPr lang="en-US" dirty="0"/>
              <a:t>Fast DDL NOT supported for:</a:t>
            </a:r>
          </a:p>
          <a:p>
            <a:pPr lvl="1"/>
            <a:r>
              <a:rPr lang="en-US" dirty="0"/>
              <a:t>NOT NULL</a:t>
            </a:r>
          </a:p>
          <a:p>
            <a:pPr lvl="1"/>
            <a:r>
              <a:rPr lang="en-US" dirty="0"/>
              <a:t>Add Column BEFORE/AFTER</a:t>
            </a:r>
          </a:p>
          <a:p>
            <a:pPr lvl="1"/>
            <a:r>
              <a:rPr lang="en-US" dirty="0"/>
              <a:t>Columns with initial values!</a:t>
            </a:r>
          </a:p>
        </p:txBody>
      </p:sp>
    </p:spTree>
    <p:extLst>
      <p:ext uri="{BB962C8B-B14F-4D97-AF65-F5344CB8AC3E}">
        <p14:creationId xmlns:p14="http://schemas.microsoft.com/office/powerpoint/2010/main" val="339019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DDF38-1BC7-DD4C-9805-2B3B3CFD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7667C-92EF-F34C-998D-25A58011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Changes, the Tungsten 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E7991-6D37-7344-B286-B1F3F871BA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2" y="689934"/>
            <a:ext cx="4042131" cy="3616890"/>
          </a:xfrm>
        </p:spPr>
        <p:txBody>
          <a:bodyPr/>
          <a:lstStyle/>
          <a:p>
            <a:r>
              <a:rPr lang="en-US" dirty="0"/>
              <a:t>Similar to rolling maintenance procedure that we just saw</a:t>
            </a:r>
          </a:p>
          <a:p>
            <a:r>
              <a:rPr lang="en-US" dirty="0"/>
              <a:t>We add a replication filter to temporarily ignore new columns and columns to be dropped.</a:t>
            </a:r>
          </a:p>
          <a:p>
            <a:r>
              <a:rPr lang="en-US" dirty="0"/>
              <a:t>Perform schema changes on slave</a:t>
            </a:r>
          </a:p>
          <a:p>
            <a:r>
              <a:rPr lang="en-US" dirty="0"/>
              <a:t>Repeat for all slaves</a:t>
            </a:r>
          </a:p>
          <a:p>
            <a:r>
              <a:rPr lang="en-US" dirty="0"/>
              <a:t>Promote a slave to master</a:t>
            </a:r>
          </a:p>
          <a:p>
            <a:r>
              <a:rPr lang="en-US" dirty="0"/>
              <a:t>Run schema changes on old master</a:t>
            </a:r>
          </a:p>
          <a:p>
            <a:r>
              <a:rPr lang="en-US" dirty="0"/>
              <a:t>Remove filter</a:t>
            </a:r>
          </a:p>
          <a:p>
            <a:r>
              <a:rPr lang="en-US" dirty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26953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CD72-1E04-B044-9C27-D5CC71A5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Schema Changes (example)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3A24E-CBE6-BB4F-8850-8F3DF3A09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35B07-AE95-B34C-8036-4D3D1C742D3B}"/>
              </a:ext>
            </a:extLst>
          </p:cNvPr>
          <p:cNvSpPr/>
          <p:nvPr/>
        </p:nvSpPr>
        <p:spPr>
          <a:xfrm>
            <a:off x="457197" y="1151591"/>
            <a:ext cx="5074018" cy="12628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Alter table </a:t>
            </a:r>
            <a:r>
              <a:rPr lang="en-US" sz="1400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myschema.mytable</a:t>
            </a:r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add column matt varchar(32) after </a:t>
            </a:r>
            <a:r>
              <a:rPr lang="en-US" sz="1400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somecolumn</a:t>
            </a:r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add column wins int default 1,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drop column </a:t>
            </a:r>
            <a:r>
              <a:rPr lang="en-US" sz="1400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oldcol</a:t>
            </a:r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pPr algn="ctr"/>
            <a:endParaRPr lang="en-US" sz="1100" b="1" i="1" dirty="0">
              <a:solidFill>
                <a:srgbClr val="000000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F5C18-4B78-9C4B-A8DB-9798DA0A7F38}"/>
              </a:ext>
            </a:extLst>
          </p:cNvPr>
          <p:cNvSpPr txBox="1"/>
          <p:nvPr/>
        </p:nvSpPr>
        <p:spPr>
          <a:xfrm>
            <a:off x="4233672" y="39867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EEA15-D082-B842-8893-A049239E9894}"/>
              </a:ext>
            </a:extLst>
          </p:cNvPr>
          <p:cNvSpPr/>
          <p:nvPr/>
        </p:nvSpPr>
        <p:spPr>
          <a:xfrm>
            <a:off x="2994206" y="2956652"/>
            <a:ext cx="5074018" cy="12628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b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"schema": ”</a:t>
            </a:r>
            <a:r>
              <a:rPr lang="en-US" sz="1100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myschema</a:t>
            </a: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b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"table": ”</a:t>
            </a:r>
            <a:r>
              <a:rPr lang="en-US" sz="1100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mytable</a:t>
            </a: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b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"columns": [”matt",”wins",”</a:t>
            </a:r>
            <a:r>
              <a:rPr lang="en-US" sz="1100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oldcol</a:t>
            </a: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"]</a:t>
            </a:r>
            <a:b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b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1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endParaRPr lang="en-US" sz="1100" b="1" i="1" dirty="0">
              <a:solidFill>
                <a:srgbClr val="000000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331E9-D33D-424E-BEDB-2053A9EA6B5A}"/>
              </a:ext>
            </a:extLst>
          </p:cNvPr>
          <p:cNvSpPr txBox="1"/>
          <p:nvPr/>
        </p:nvSpPr>
        <p:spPr>
          <a:xfrm>
            <a:off x="923544" y="29077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89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Continuent</a:t>
            </a:r>
            <a:r>
              <a:rPr lang="en-US" dirty="0"/>
              <a:t> Tungsten Key Benefits as compared to Aurora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178384" y="493776"/>
            <a:ext cx="4766513" cy="3420686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966129" y="239201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2A9A2F-F6E6-8D4A-83E8-398C013F7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99365"/>
              </p:ext>
            </p:extLst>
          </p:nvPr>
        </p:nvGraphicFramePr>
        <p:xfrm>
          <a:off x="4305580" y="420624"/>
          <a:ext cx="4512119" cy="3541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3014978035"/>
                    </a:ext>
                  </a:extLst>
                </a:gridCol>
                <a:gridCol w="2527871">
                  <a:extLst>
                    <a:ext uri="{9D8B030D-6E8A-4147-A177-3AD203B41FA5}">
                      <a16:colId xmlns:a16="http://schemas.microsoft.com/office/drawing/2014/main" val="238543537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manist" panose="02000503000000020004" pitchFamily="2" charset="77"/>
                        </a:rPr>
                        <a:t>Aurora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Geomanist" panose="02000503000000020004" pitchFamily="2" charset="77"/>
                        </a:rPr>
                        <a:t>Continuent</a:t>
                      </a:r>
                      <a:r>
                        <a:rPr lang="en-US" sz="1400" dirty="0">
                          <a:latin typeface="Geomanist" panose="02000503000000020004" pitchFamily="2" charset="77"/>
                        </a:rPr>
                        <a:t> Tungsten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74797"/>
                  </a:ext>
                </a:extLst>
              </a:tr>
              <a:tr h="4382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manist" panose="02000503000000020004" pitchFamily="2" charset="77"/>
                        </a:rPr>
                        <a:t>Not MySQL, but MySQL 5.6/5.7-compatible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61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eomanist" panose="02000503000000020004" pitchFamily="2" charset="77"/>
                        </a:rPr>
                        <a:t>Supports all MySQL versions (including </a:t>
                      </a:r>
                      <a:r>
                        <a:rPr lang="en-US" sz="1400" dirty="0" err="1">
                          <a:latin typeface="Geomanist" panose="02000503000000020004" pitchFamily="2" charset="77"/>
                        </a:rPr>
                        <a:t>Percona</a:t>
                      </a:r>
                      <a:r>
                        <a:rPr lang="en-US" sz="1400" dirty="0">
                          <a:latin typeface="Geomanist" panose="02000503000000020004" pitchFamily="2" charset="77"/>
                        </a:rPr>
                        <a:t> Server and MariaDB)</a:t>
                      </a:r>
                    </a:p>
                    <a:p>
                      <a:endParaRPr lang="en-US" sz="1400" dirty="0">
                        <a:latin typeface="Geomanist" panose="0200050300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487329"/>
                  </a:ext>
                </a:extLst>
              </a:tr>
              <a:tr h="4382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manist" panose="02000503000000020004" pitchFamily="2" charset="77"/>
                        </a:rPr>
                        <a:t>Read Replicas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manist" panose="02000503000000020004" pitchFamily="2" charset="77"/>
                        </a:rPr>
                        <a:t>Replicas available for auto read/write split, fast failover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721267"/>
                  </a:ext>
                </a:extLst>
              </a:tr>
              <a:tr h="4382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manist" panose="02000503000000020004" pitchFamily="2" charset="77"/>
                        </a:rPr>
                        <a:t>Distributed back-end file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manist" panose="02000503000000020004" pitchFamily="2" charset="77"/>
                        </a:rPr>
                        <a:t>Local filesystem, full access to local databases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323550"/>
                  </a:ext>
                </a:extLst>
              </a:tr>
              <a:tr h="4382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manist" panose="02000503000000020004" pitchFamily="2" charset="77"/>
                        </a:rPr>
                        <a:t>Cross-Region Replication within 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manist" panose="02000503000000020004" pitchFamily="2" charset="77"/>
                        </a:rPr>
                        <a:t>Replicate to any cloud, on </a:t>
                      </a:r>
                      <a:r>
                        <a:rPr lang="en-US" sz="1400" dirty="0" err="1">
                          <a:latin typeface="Geomanist" panose="02000503000000020004" pitchFamily="2" charset="77"/>
                        </a:rPr>
                        <a:t>prem</a:t>
                      </a:r>
                      <a:r>
                        <a:rPr lang="en-US" sz="1400" dirty="0">
                          <a:latin typeface="Geomanist" panose="02000503000000020004" pitchFamily="2" charset="77"/>
                        </a:rPr>
                        <a:t>, or combination with multiple masters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3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761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eomanist" panose="02000503000000020004" pitchFamily="2" charset="77"/>
                        </a:rPr>
                        <a:t>Auto maintenance and interruptions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manist" panose="02000503000000020004" pitchFamily="2" charset="77"/>
                        </a:rPr>
                        <a:t>Zero downtime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75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47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Tungsten Dashboard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3B17E-DFE6-124A-8C61-D9458043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56" y="260471"/>
            <a:ext cx="4750493" cy="44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8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835" y="1657464"/>
            <a:ext cx="5199530" cy="822960"/>
          </a:xfrm>
        </p:spPr>
        <p:txBody>
          <a:bodyPr/>
          <a:lstStyle/>
          <a:p>
            <a:r>
              <a:rPr lang="en-GB" sz="5400" b="0" dirty="0">
                <a:latin typeface="Geomanist Book" panose="02000503000000020004" pitchFamily="2" charset="77"/>
              </a:rPr>
              <a:t>About </a:t>
            </a:r>
            <a:r>
              <a:rPr lang="en-GB" sz="5400" b="0" dirty="0" err="1">
                <a:latin typeface="Geomanist Book" panose="02000503000000020004" pitchFamily="2" charset="77"/>
              </a:rPr>
              <a:t>Continuent</a:t>
            </a:r>
            <a:endParaRPr lang="en-GB" sz="5400" b="0" dirty="0">
              <a:latin typeface="Geomanist Book" panose="02000503000000020004" pitchFamily="2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94" y="4089808"/>
            <a:ext cx="1420500" cy="6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3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Continuent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Continuent, the MySQL Availability Company, provides solutions for continuous operations enabling business-critical MySQL applications to run on a global scale with zero downtime.</a:t>
            </a:r>
          </a:p>
          <a:p>
            <a:pPr marL="0" indent="0">
              <a:buNone/>
            </a:pPr>
            <a:r>
              <a:rPr lang="en-US" sz="1400" dirty="0"/>
              <a:t>Continuent provides geo-distributed MySQL high availability on-premises, in hybrid-cloud, and in multi-cloud environments. </a:t>
            </a:r>
          </a:p>
          <a:p>
            <a:pPr marL="0" indent="0">
              <a:buNone/>
            </a:pPr>
            <a:r>
              <a:rPr lang="en-US" sz="1400" dirty="0"/>
              <a:t>Continuent customers are leading SaaS, e-commerce, financial services, gaming and telco companies who rely on MySQL and Continuent to cost-effectively safeguard billions of dollars annual revenue. </a:t>
            </a:r>
          </a:p>
          <a:p>
            <a:pPr marL="0" indent="0">
              <a:buNone/>
            </a:pPr>
            <a:r>
              <a:rPr lang="en-US" sz="1400" dirty="0"/>
              <a:t>Continuent’s database experts offer the industry's best 24/7 MySQL support services to ensure continuous client operations.</a:t>
            </a:r>
          </a:p>
        </p:txBody>
      </p:sp>
    </p:spTree>
    <p:extLst>
      <p:ext uri="{BB962C8B-B14F-4D97-AF65-F5344CB8AC3E}">
        <p14:creationId xmlns:p14="http://schemas.microsoft.com/office/powerpoint/2010/main" val="2100967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The core </a:t>
            </a: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Continuent Team</a:t>
            </a:r>
            <a:r>
              <a:rPr lang="en-US" sz="1400" dirty="0">
                <a:latin typeface="Geomanist Book" panose="02000503000000020004" pitchFamily="2" charset="77"/>
              </a:rPr>
              <a:t> </a:t>
            </a:r>
            <a:r>
              <a:rPr lang="en-US" sz="1400" dirty="0"/>
              <a:t>has been building data service solutions since 2004. </a:t>
            </a:r>
          </a:p>
          <a:p>
            <a:pPr marL="0" indent="0">
              <a:buNone/>
            </a:pPr>
            <a:r>
              <a:rPr lang="en-US" sz="1400" dirty="0"/>
              <a:t>In 2014 VMware acquired ‘old’ Continuent, the best-of-breed DBaaS company, to offer their own DBaaS for vCloud Air.</a:t>
            </a:r>
          </a:p>
          <a:p>
            <a:pPr marL="0" indent="0">
              <a:buNone/>
            </a:pPr>
            <a:r>
              <a:rPr lang="en-US" sz="1400" dirty="0"/>
              <a:t>‘New’, independent Continuent was spun off from VMware in 2016 after VMware changed its cloud strategy.</a:t>
            </a:r>
          </a:p>
          <a:p>
            <a:pPr marL="0" indent="0">
              <a:buNone/>
            </a:pPr>
            <a:r>
              <a:rPr lang="en-US" sz="1400" dirty="0"/>
              <a:t>In 2019 Continuent is ready to launch an</a:t>
            </a:r>
            <a:br>
              <a:rPr lang="en-US" sz="1400" dirty="0"/>
            </a:br>
            <a:r>
              <a:rPr lang="en-US" sz="1400" dirty="0"/>
              <a:t>all-new Tungsten Cloud, extending and expanding the functionality of Continuent Clustering in to the Cloud</a:t>
            </a:r>
          </a:p>
        </p:txBody>
      </p:sp>
    </p:spTree>
    <p:extLst>
      <p:ext uri="{BB962C8B-B14F-4D97-AF65-F5344CB8AC3E}">
        <p14:creationId xmlns:p14="http://schemas.microsoft.com/office/powerpoint/2010/main" val="222085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 Solutions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413" y="819864"/>
            <a:ext cx="6472305" cy="3298982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B31830-D188-054E-8735-C4B57CD471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8" y="689931"/>
            <a:ext cx="4140744" cy="112272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ym typeface="Gill Sans"/>
              </a:rPr>
              <a:t>Our solutions handle billions of transactions per day and support businesses with billions of dollars in combined revenue: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7EDB8-53E7-7C43-A5B3-0FBC7F5DE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7" y="1298612"/>
            <a:ext cx="1060711" cy="65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05025-2557-C840-93EF-5163F360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90" y="1454323"/>
            <a:ext cx="974016" cy="287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21AFC-A7B9-0E42-8E3C-6496CE745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002" y="1519271"/>
            <a:ext cx="796567" cy="157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F80CA6-718C-FE4E-936E-AED5D0F93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0" y="1936303"/>
            <a:ext cx="490713" cy="374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6FA8F3-B174-A94F-9A03-652AB29A9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0" y="1500362"/>
            <a:ext cx="673932" cy="284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A531FA-2802-3A46-8E87-3F7640251F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49" y="1435610"/>
            <a:ext cx="910618" cy="409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1CF592-4EC8-BB4F-B59C-41F4F7E28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67" y="1742441"/>
            <a:ext cx="1359816" cy="634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616F69-62CA-124C-8149-E8F01EBAF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83" y="1894768"/>
            <a:ext cx="938274" cy="408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ED2D5D-8E8D-0740-B43D-1A6F3ECC55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42" y="1887612"/>
            <a:ext cx="367961" cy="374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CB7FE-A330-6043-AF7A-2D8F3C2E7B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73" y="1895107"/>
            <a:ext cx="976504" cy="287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7D4FBF-4617-E643-A2A2-BF095D477F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0" y="2403585"/>
            <a:ext cx="822532" cy="212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6ACDDC-79AB-B84B-8E26-8B066B2989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97" y="2320443"/>
            <a:ext cx="699590" cy="365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6D7807-A079-8444-8FCD-35009779AC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22" y="2329485"/>
            <a:ext cx="1097280" cy="3657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706080-0F08-464D-854D-67CA1509823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5" b="15897"/>
          <a:stretch/>
        </p:blipFill>
        <p:spPr>
          <a:xfrm>
            <a:off x="8127078" y="2295696"/>
            <a:ext cx="416722" cy="365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994726-E181-8047-9EE4-166C20F33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43" y="2820079"/>
            <a:ext cx="505526" cy="145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105636-7237-E848-A5C4-90E5A32C97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46" y="2765549"/>
            <a:ext cx="1333761" cy="2743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86D5FC-A111-F843-99EC-4230F2D129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40" y="2787458"/>
            <a:ext cx="690804" cy="203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861D7C-CEE8-BB41-8573-130F6813F2C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7" b="22433"/>
          <a:stretch/>
        </p:blipFill>
        <p:spPr>
          <a:xfrm>
            <a:off x="4668925" y="3054009"/>
            <a:ext cx="1094032" cy="3657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45A044-58ED-F949-8A72-81260AD572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93" y="3173531"/>
            <a:ext cx="1180408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E0DCC1-3526-C249-81AA-2718BFB506C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82624" y="3133849"/>
            <a:ext cx="576358" cy="2622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5FEFCF-874D-8D4C-84F9-C084DBE4CA5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11" y="3526131"/>
            <a:ext cx="987217" cy="2597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DDFA86-11D3-FC4C-872A-0E71E9F8D6D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9" b="34355"/>
          <a:stretch/>
        </p:blipFill>
        <p:spPr>
          <a:xfrm>
            <a:off x="7284262" y="3153866"/>
            <a:ext cx="940495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15C43C-2762-984B-9432-0E3B8CE83A1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12" y="3550983"/>
            <a:ext cx="833932" cy="2743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5744E3-EFF5-2540-8882-75C60930907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40" y="3498490"/>
            <a:ext cx="1052945" cy="3657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6AF7D2-FD4A-9E43-93AF-4393E1936B3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45" y="3424911"/>
            <a:ext cx="742950" cy="5486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30ECB3-C76C-A341-8679-A2699BBACC53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3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446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84" y="2701384"/>
            <a:ext cx="510836" cy="3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anyway?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800" rtl="0">
              <a:lnSpc>
                <a:spcPct val="90000"/>
              </a:lnSpc>
            </a:pPr>
            <a:endParaRPr lang="en-US" sz="1688" kern="1200" dirty="0">
              <a:solidFill>
                <a:srgbClr val="717074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800" rtl="0">
              <a:lnSpc>
                <a:spcPct val="90000"/>
              </a:lnSpc>
            </a:pPr>
            <a:endParaRPr lang="en-US" sz="1688" kern="1200" dirty="0">
              <a:solidFill>
                <a:srgbClr val="717074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90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pPr defTabSz="432087"/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9" y="758513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22" indent="-108022" defTabSz="432087">
              <a:spcBef>
                <a:spcPts val="567"/>
              </a:spcBef>
              <a:buClr>
                <a:srgbClr val="717074">
                  <a:lumMod val="60000"/>
                  <a:lumOff val="40000"/>
                </a:srgbClr>
              </a:buClr>
            </a:pPr>
            <a:endParaRPr lang="en-US" sz="1800" dirty="0">
              <a:solidFill>
                <a:srgbClr val="FFFFFF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353878" y="1636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800" rtl="0">
              <a:lnSpc>
                <a:spcPct val="90000"/>
              </a:lnSpc>
            </a:pPr>
            <a:endParaRPr lang="en-US" sz="1800" kern="1200" dirty="0">
              <a:solidFill>
                <a:srgbClr val="717074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03F5C8B-5D05-6846-A96F-924CC444C963}"/>
              </a:ext>
            </a:extLst>
          </p:cNvPr>
          <p:cNvSpPr txBox="1">
            <a:spLocks/>
          </p:cNvSpPr>
          <p:nvPr/>
        </p:nvSpPr>
        <p:spPr>
          <a:xfrm>
            <a:off x="4572000" y="578607"/>
            <a:ext cx="4042131" cy="4112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2030" indent="-192030" algn="l" defTabSz="768115" rtl="0" eaLnBrk="1" latinLnBrk="0" hangingPunct="1">
              <a:lnSpc>
                <a:spcPct val="90000"/>
              </a:lnSpc>
              <a:spcBef>
                <a:spcPts val="100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1pPr>
            <a:lvl2pPr marL="422464" indent="-192030" algn="l" defTabSz="768115" rtl="0" eaLnBrk="1" latinLnBrk="0" hangingPunct="1">
              <a:lnSpc>
                <a:spcPct val="90000"/>
              </a:lnSpc>
              <a:spcBef>
                <a:spcPts val="672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2pPr>
            <a:lvl3pPr marL="614491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3pPr>
            <a:lvl4pPr marL="806523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4pPr>
            <a:lvl5pPr marL="998551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5pPr>
            <a:lvl6pPr marL="1190580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2609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4638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6666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None/>
            </a:pPr>
            <a:endParaRPr lang="en-US" sz="1400" dirty="0">
              <a:solidFill>
                <a:srgbClr val="000000"/>
              </a:solidFill>
              <a:latin typeface="Geomanist Book" panose="02000503000000020004" pitchFamily="2" charset="77"/>
            </a:endParaRP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Most people call me Matt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Started as Programmer/DBA for Progress 4GL database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Wrote real time replicator from/to MySQL and Progress Database called Pro2MySQL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Part time Musician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endParaRPr lang="en-US" sz="1400" dirty="0">
              <a:solidFill>
                <a:srgbClr val="717074"/>
              </a:solidFill>
            </a:endParaRP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endParaRPr lang="en-US" sz="1400" dirty="0">
              <a:solidFill>
                <a:srgbClr val="717074"/>
              </a:solidFill>
            </a:endParaRP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endParaRPr lang="en-US" sz="1400" dirty="0">
              <a:solidFill>
                <a:srgbClr val="717074"/>
              </a:solidFill>
            </a:endParaRP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Just learned how to do Animations in PowerPoint </a:t>
            </a:r>
            <a:r>
              <a:rPr lang="en-US" sz="1400" dirty="0">
                <a:solidFill>
                  <a:srgbClr val="717074"/>
                </a:solidFill>
                <a:sym typeface="Wingdings" pitchFamily="2" charset="2"/>
              </a:rPr>
              <a:t></a:t>
            </a:r>
            <a:endParaRPr lang="en-US" sz="1400" dirty="0">
              <a:solidFill>
                <a:srgbClr val="717074"/>
              </a:solidFill>
            </a:endParaRP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endParaRPr lang="en-US" sz="1400" dirty="0">
              <a:solidFill>
                <a:srgbClr val="717074"/>
              </a:solidFill>
            </a:endParaRP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endParaRPr lang="en-US" sz="1400" dirty="0">
              <a:solidFill>
                <a:srgbClr val="717074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6175D8-E761-0146-AFAA-14AB30E5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165" y="2134677"/>
            <a:ext cx="756116" cy="11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Continuent Tungsten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8825A-DEF3-1945-BEA6-9BB3EDBDB8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Tungsten Clustering </a:t>
            </a:r>
            <a:b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</a:br>
            <a:r>
              <a:rPr lang="en-US" sz="1400" dirty="0"/>
              <a:t>Tungsten Clustering allows enterprises running business-critical MySQL database applications to cost-effectively achieve continuous operations with commercial-grade high availability (HA), geo-graphically redundant disaster recovery (DR) and global scaling.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Tungsten Replicator </a:t>
            </a:r>
            <a:b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</a:br>
            <a:r>
              <a:rPr lang="en-US" sz="1400" dirty="0"/>
              <a:t>Tungsten Replicator supports real-time data replication from MySQL into AWS RedShift, Cassandra, </a:t>
            </a:r>
            <a:r>
              <a:rPr lang="en-US" sz="1400" dirty="0" err="1"/>
              <a:t>ClickHouse</a:t>
            </a:r>
            <a:r>
              <a:rPr lang="en-US" sz="1400" dirty="0"/>
              <a:t>, Elasticsearch, HDFS, Kafka and Vertica to derive insight from analytics for better business decisions and increase revenue.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413" y="819864"/>
            <a:ext cx="6472305" cy="3298982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042DAB-D6FB-D843-B5AA-EAA081006480}"/>
              </a:ext>
            </a:extLst>
          </p:cNvPr>
          <p:cNvSpPr txBox="1">
            <a:spLocks/>
          </p:cNvSpPr>
          <p:nvPr/>
        </p:nvSpPr>
        <p:spPr>
          <a:xfrm>
            <a:off x="1456016" y="2460320"/>
            <a:ext cx="3869737" cy="10146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Geomanist" panose="0200050300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64C86-D71C-F14F-80D8-FDA91EF15B44}"/>
              </a:ext>
            </a:extLst>
          </p:cNvPr>
          <p:cNvSpPr/>
          <p:nvPr/>
        </p:nvSpPr>
        <p:spPr>
          <a:xfrm>
            <a:off x="5414839" y="4276764"/>
            <a:ext cx="3665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000" i="1" dirty="0">
                <a:solidFill>
                  <a:schemeClr val="tx1"/>
                </a:solidFill>
              </a:rPr>
              <a:t>* MySQL understood in a broad context, including MySQL, MariaDB, Percona Server, RDS MySQL, RDS Aurora and Google Cloud SQL</a:t>
            </a:r>
          </a:p>
        </p:txBody>
      </p:sp>
    </p:spTree>
    <p:extLst>
      <p:ext uri="{BB962C8B-B14F-4D97-AF65-F5344CB8AC3E}">
        <p14:creationId xmlns:p14="http://schemas.microsoft.com/office/powerpoint/2010/main" val="3486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3D8C1DB-F554-F348-99DD-64ECD9F77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68" y="3647431"/>
            <a:ext cx="1190302" cy="9185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E79DB53-EB26-E946-B03F-9F1111447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75" y="1711839"/>
            <a:ext cx="777240" cy="777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" y="3787138"/>
            <a:ext cx="1327383" cy="6636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8" y="1335197"/>
            <a:ext cx="728937" cy="4928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68" y="3379924"/>
            <a:ext cx="1089638" cy="4737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2" y="3402916"/>
            <a:ext cx="1321569" cy="3523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57" y="2979075"/>
            <a:ext cx="1308197" cy="2889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DB5A5A-2411-E04E-84B3-F07ECB73E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19" y="1399850"/>
            <a:ext cx="1369212" cy="489004"/>
          </a:xfrm>
          <a:prstGeom prst="rect">
            <a:avLst/>
          </a:prstGeom>
        </p:spPr>
      </p:pic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0EB1B145-A5EA-2C4E-9D2E-55EECCDA04C1}"/>
              </a:ext>
            </a:extLst>
          </p:cNvPr>
          <p:cNvSpPr txBox="1">
            <a:spLocks/>
          </p:cNvSpPr>
          <p:nvPr/>
        </p:nvSpPr>
        <p:spPr>
          <a:xfrm>
            <a:off x="4930083" y="710210"/>
            <a:ext cx="3514670" cy="1178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26" indent="-144026" algn="l" defTabSz="576101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1pPr>
            <a:lvl2pPr marL="316856" indent="-144026" algn="l" defTabSz="576101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2pPr>
            <a:lvl3pPr marL="460880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3pPr>
            <a:lvl4pPr marL="604907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4pPr>
            <a:lvl5pPr marL="748932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5pPr>
            <a:lvl6pPr marL="892957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6983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08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33" indent="-115220" algn="l" defTabSz="576101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Tungsten Replicator, the core underlying technology for Continuent Tungsten,  supports data replication from MySQL sources to AWS RedShift, Cassandra, </a:t>
            </a:r>
            <a:r>
              <a:rPr lang="en-US" sz="1400" dirty="0" err="1"/>
              <a:t>ClickHouse</a:t>
            </a:r>
            <a:r>
              <a:rPr lang="en-US" sz="1400" dirty="0"/>
              <a:t>, Elasticsearch, HDFS, Kafka and Vertica.</a:t>
            </a:r>
          </a:p>
          <a:p>
            <a:pPr marL="0" indent="0">
              <a:buNone/>
            </a:pPr>
            <a:r>
              <a:rPr lang="en-US" sz="1400" dirty="0"/>
              <a:t>The same, proven replication mechanism supports data replication from clustered MySQL databases to high-performance NoSQL and data analytics engines </a:t>
            </a:r>
          </a:p>
          <a:p>
            <a:pPr marL="0" indent="0">
              <a:buNone/>
            </a:pPr>
            <a:r>
              <a:rPr lang="en-US" sz="1400" dirty="0"/>
              <a:t>Derive insight from big data for better business decisions</a:t>
            </a:r>
          </a:p>
          <a:p>
            <a:pPr marL="0" indent="0">
              <a:buNone/>
            </a:pPr>
            <a:r>
              <a:rPr lang="en-US" sz="1400" dirty="0"/>
              <a:t>Create new revenue opportunities with already existing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EC5BA-B6AD-8B49-883D-84F302E30A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04" y="1524245"/>
            <a:ext cx="1141871" cy="33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E225F-A132-3A46-ACDE-82EE4AC865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8" y="1943030"/>
            <a:ext cx="1158586" cy="3573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BB8714-E79D-A648-A4B8-8E5868F568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2" y="2907429"/>
            <a:ext cx="950971" cy="4724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2E13D08-033F-3D4C-8400-C1904DD65B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13" y="3755248"/>
            <a:ext cx="743694" cy="8278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D18551-08CE-5945-B9D8-6B83389E20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03" y="3232094"/>
            <a:ext cx="689706" cy="689706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7DC22917-C281-9E46-8563-5E4CDD08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3" y="689932"/>
            <a:ext cx="3733295" cy="609600"/>
          </a:xfrm>
        </p:spPr>
        <p:txBody>
          <a:bodyPr anchor="t"/>
          <a:lstStyle/>
          <a:p>
            <a:r>
              <a:rPr lang="en-US" sz="2000" b="0" dirty="0">
                <a:latin typeface="Geomanist Book" panose="02000503000000020004" pitchFamily="2" charset="77"/>
              </a:rPr>
              <a:t>Tungsten Replicator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1137E-474F-A94C-BCD8-5886F8D6D8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40" y="1940229"/>
            <a:ext cx="1129524" cy="4197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8FA70A-06C9-104C-B489-90D55454FF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53025" y="2907429"/>
            <a:ext cx="1276806" cy="4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54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Tungsten Key Benefits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413" y="819864"/>
            <a:ext cx="6472305" cy="3298982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B31830-D188-054E-8735-C4B57CD471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8" y="689931"/>
            <a:ext cx="4140744" cy="112272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Continuous MySQL Operations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MySQL High Availability and Disaster Recovery solution, which provides redundancy within and across data centers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Immediate failover for maximum availability and data protection of business-critical MySQL applications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Reduce MySQL recovery time from hours or days to mere seconds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Dashboard provides graphical view and management of all globally distributed MySQL clusters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Zero Downtime MySQL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Site-level and cross-site failover ensures application availability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Upgrade hardware, software and data without taking applications offline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MySQL compatibility means seamless migration of your data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9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Tungsten Key Benefits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413" y="819864"/>
            <a:ext cx="6472305" cy="3298982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B31830-D188-054E-8735-C4B57CD471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8" y="689931"/>
            <a:ext cx="4140744" cy="112272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Multimaster MySQL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Multiple geographically-distributed write masters can provide higher availability due to lack of failover between sites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Lower-latency response times for reads for co-located application servers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Geo-Scale MySQL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Load-balance MySQL read operations across multiple slaves, locally and globally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Geo-distributed MySQL clusters bring data close to your application users for faster response times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Easily add more MySQL clusters as needed for unlimited scaling, both locally or across the globe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Hybrid-Cloud and Multi-Cloud MySQL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Deploy in the cloud, VM and bare metal environments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Mix-and-match on-premises, private and public clouds (incl. Amazon AWS, Google Cloud and Microsoft Azure)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Easy, seamless migration from cloud to cloud to avoid vendor lock-in in any specific cloud provider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Withstand node, data center, zone or region failures or outages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13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Tungsten Key Benefits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413" y="819864"/>
            <a:ext cx="6472305" cy="3298982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B31830-D188-054E-8735-C4B57CD471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8" y="689931"/>
            <a:ext cx="4140744" cy="404109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Intelligent MySQL Proxy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Provides intelligent traffic routing to a valid MySQL master, locally and globally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Scale read queries via query inspection and other methods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Application and active users do not disconnect during MySQL master failover events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Most Advanced MySQL Replication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Filter and transform your data in-flight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No more ETL, get real-time data feeds into your analytics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Replicate directly into popular analytic repositories: AWS RedShift, Cassandra, </a:t>
            </a:r>
            <a:r>
              <a:rPr lang="en-US" sz="1100" dirty="0" err="1"/>
              <a:t>ClickHouse</a:t>
            </a:r>
            <a:r>
              <a:rPr lang="en-US" sz="1100" dirty="0"/>
              <a:t>, Elasticsearch, HDFS, Kafka and Vertica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Unlimited real-time transactional data transfer to eliminate escalating replication cost of ETL-based alternatives</a:t>
            </a:r>
          </a:p>
        </p:txBody>
      </p:sp>
    </p:spTree>
    <p:extLst>
      <p:ext uri="{BB962C8B-B14F-4D97-AF65-F5344CB8AC3E}">
        <p14:creationId xmlns:p14="http://schemas.microsoft.com/office/powerpoint/2010/main" val="11242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WHY: Significant Benefits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8E00C29-B939-DA4C-9D08-DCFBB62BDE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2" y="689934"/>
            <a:ext cx="4141519" cy="193280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Geomanist Book" panose="02000503000000020004" pitchFamily="2" charset="77"/>
              </a:rPr>
              <a:t>Geo-scale, Availability, Disaster Recovery </a:t>
            </a:r>
          </a:p>
          <a:p>
            <a:pPr marL="0" indent="0">
              <a:buNone/>
            </a:pPr>
            <a:r>
              <a:rPr lang="en-US" sz="1400" dirty="0"/>
              <a:t>Low-latency, geo-distributed data access with a single consolidated providing fast response times for read traffic and local, rapid-failover automated high availability. </a:t>
            </a:r>
          </a:p>
          <a:p>
            <a:pPr marL="0" indent="0">
              <a:buNone/>
            </a:pPr>
            <a:r>
              <a:rPr lang="en-US" sz="1400" dirty="0"/>
              <a:t>Simple administration, system visibility and stability also help create high return on investment.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966129" y="239201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777DA7-6BB0-2445-8A19-048B921F700A}"/>
              </a:ext>
            </a:extLst>
          </p:cNvPr>
          <p:cNvGrpSpPr/>
          <p:nvPr/>
        </p:nvGrpSpPr>
        <p:grpSpPr>
          <a:xfrm>
            <a:off x="5242001" y="2622307"/>
            <a:ext cx="3544190" cy="1762681"/>
            <a:chOff x="4644668" y="2622307"/>
            <a:chExt cx="3544190" cy="176268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318F768-21FF-3843-AB61-0FECEA51BA05}"/>
                </a:ext>
              </a:extLst>
            </p:cNvPr>
            <p:cNvGrpSpPr/>
            <p:nvPr/>
          </p:nvGrpSpPr>
          <p:grpSpPr>
            <a:xfrm>
              <a:off x="4644668" y="2622307"/>
              <a:ext cx="3544190" cy="1762681"/>
              <a:chOff x="291294" y="1032804"/>
              <a:chExt cx="3544190" cy="1762681"/>
            </a:xfrm>
          </p:grpSpPr>
          <p:sp>
            <p:nvSpPr>
              <p:cNvPr id="13" name="Cloud 12">
                <a:extLst>
                  <a:ext uri="{FF2B5EF4-FFF2-40B4-BE49-F238E27FC236}">
                    <a16:creationId xmlns:a16="http://schemas.microsoft.com/office/drawing/2014/main" id="{51E7D54D-8E26-1B4E-B717-7E0909588A84}"/>
                  </a:ext>
                </a:extLst>
              </p:cNvPr>
              <p:cNvSpPr/>
              <p:nvPr/>
            </p:nvSpPr>
            <p:spPr>
              <a:xfrm>
                <a:off x="291294" y="1032804"/>
                <a:ext cx="1512051" cy="723030"/>
              </a:xfrm>
              <a:prstGeom prst="cloud">
                <a:avLst/>
              </a:prstGeom>
              <a:noFill/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14458607-F823-1641-A717-477A731723FC}"/>
                  </a:ext>
                </a:extLst>
              </p:cNvPr>
              <p:cNvSpPr/>
              <p:nvPr/>
            </p:nvSpPr>
            <p:spPr>
              <a:xfrm>
                <a:off x="2311740" y="1032804"/>
                <a:ext cx="1512051" cy="723030"/>
              </a:xfrm>
              <a:prstGeom prst="cloud">
                <a:avLst/>
              </a:prstGeom>
              <a:noFill/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Cloud 14">
                <a:extLst>
                  <a:ext uri="{FF2B5EF4-FFF2-40B4-BE49-F238E27FC236}">
                    <a16:creationId xmlns:a16="http://schemas.microsoft.com/office/drawing/2014/main" id="{BACBBF14-D11C-034A-A865-EAF188D76A69}"/>
                  </a:ext>
                </a:extLst>
              </p:cNvPr>
              <p:cNvSpPr/>
              <p:nvPr/>
            </p:nvSpPr>
            <p:spPr>
              <a:xfrm>
                <a:off x="302987" y="1932945"/>
                <a:ext cx="1512051" cy="723030"/>
              </a:xfrm>
              <a:prstGeom prst="cloud">
                <a:avLst/>
              </a:prstGeom>
              <a:noFill/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Cloud 15">
                <a:extLst>
                  <a:ext uri="{FF2B5EF4-FFF2-40B4-BE49-F238E27FC236}">
                    <a16:creationId xmlns:a16="http://schemas.microsoft.com/office/drawing/2014/main" id="{D0B3501B-220F-6E4A-84AD-7A3AF02D6255}"/>
                  </a:ext>
                </a:extLst>
              </p:cNvPr>
              <p:cNvSpPr/>
              <p:nvPr/>
            </p:nvSpPr>
            <p:spPr>
              <a:xfrm>
                <a:off x="2323433" y="1932945"/>
                <a:ext cx="1512051" cy="723030"/>
              </a:xfrm>
              <a:prstGeom prst="cloud">
                <a:avLst/>
              </a:prstGeom>
              <a:noFill/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9C5D8B8-6FB8-F94D-AC05-66CFF489E5C0}"/>
                  </a:ext>
                </a:extLst>
              </p:cNvPr>
              <p:cNvSpPr/>
              <p:nvPr/>
            </p:nvSpPr>
            <p:spPr>
              <a:xfrm>
                <a:off x="2732714" y="1619951"/>
                <a:ext cx="670102" cy="271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accent2"/>
                    </a:solidFill>
                  </a:rPr>
                  <a:t> VPC</a:t>
                </a:r>
              </a:p>
              <a:p>
                <a:pPr algn="ctr"/>
                <a:r>
                  <a:rPr lang="en-US" sz="800" dirty="0">
                    <a:solidFill>
                      <a:schemeClr val="accent2"/>
                    </a:solidFill>
                  </a:rPr>
                  <a:t>us-east-1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1EB1BA-10BD-A847-8685-49E4170C1EFD}"/>
                  </a:ext>
                </a:extLst>
              </p:cNvPr>
              <p:cNvSpPr/>
              <p:nvPr/>
            </p:nvSpPr>
            <p:spPr>
              <a:xfrm>
                <a:off x="718920" y="1623591"/>
                <a:ext cx="670102" cy="271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accent2"/>
                    </a:solidFill>
                  </a:rPr>
                  <a:t>VPC</a:t>
                </a:r>
              </a:p>
              <a:p>
                <a:pPr algn="ctr"/>
                <a:r>
                  <a:rPr lang="en-US" sz="800" dirty="0">
                    <a:solidFill>
                      <a:schemeClr val="accent2"/>
                    </a:solidFill>
                  </a:rPr>
                  <a:t>us-west-1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B2F8265-2B6B-1544-B1E0-1A6170C2079C}"/>
                  </a:ext>
                </a:extLst>
              </p:cNvPr>
              <p:cNvSpPr/>
              <p:nvPr/>
            </p:nvSpPr>
            <p:spPr>
              <a:xfrm>
                <a:off x="2642568" y="2520092"/>
                <a:ext cx="866542" cy="271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accent2"/>
                    </a:solidFill>
                  </a:rPr>
                  <a:t>VPC</a:t>
                </a:r>
              </a:p>
              <a:p>
                <a:pPr algn="ctr"/>
                <a:r>
                  <a:rPr lang="en-US" sz="800" dirty="0">
                    <a:solidFill>
                      <a:schemeClr val="accent2"/>
                    </a:solidFill>
                  </a:rPr>
                  <a:t>emea-north-1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D0F1C7-1FC8-4D49-908C-B269B08F939B}"/>
                  </a:ext>
                </a:extLst>
              </p:cNvPr>
              <p:cNvSpPr/>
              <p:nvPr/>
            </p:nvSpPr>
            <p:spPr>
              <a:xfrm>
                <a:off x="619109" y="2523720"/>
                <a:ext cx="915218" cy="271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accent2"/>
                    </a:solidFill>
                  </a:rPr>
                  <a:t>VPC</a:t>
                </a:r>
              </a:p>
              <a:p>
                <a:pPr algn="ctr"/>
                <a:r>
                  <a:rPr lang="en-US" sz="800" dirty="0">
                    <a:solidFill>
                      <a:schemeClr val="accent2"/>
                    </a:solidFill>
                  </a:rPr>
                  <a:t>apac-north-1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CA89DF-6654-224C-8C68-81498A185AE5}"/>
                </a:ext>
              </a:extLst>
            </p:cNvPr>
            <p:cNvGrpSpPr/>
            <p:nvPr/>
          </p:nvGrpSpPr>
          <p:grpSpPr>
            <a:xfrm>
              <a:off x="5169039" y="2723746"/>
              <a:ext cx="2581361" cy="1389024"/>
              <a:chOff x="5169039" y="2723746"/>
              <a:chExt cx="2581361" cy="138902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6ACB1A3-8938-814F-B745-929DCD0BC3C2}"/>
                  </a:ext>
                </a:extLst>
              </p:cNvPr>
              <p:cNvGrpSpPr/>
              <p:nvPr/>
            </p:nvGrpSpPr>
            <p:grpSpPr>
              <a:xfrm>
                <a:off x="5169039" y="2723746"/>
                <a:ext cx="556426" cy="486234"/>
                <a:chOff x="6322265" y="388829"/>
                <a:chExt cx="556426" cy="486234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DC8ED2E9-E469-E24A-BF82-FFB89C1A6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2265" y="653821"/>
                  <a:ext cx="273988" cy="221242"/>
                </a:xfrm>
                <a:prstGeom prst="rect">
                  <a:avLst/>
                </a:prstGeom>
              </p:spPr>
            </p:pic>
            <p:pic>
              <p:nvPicPr>
                <p:cNvPr id="24" name="Picture 23" descr="db-node-Green.png">
                  <a:extLst>
                    <a:ext uri="{FF2B5EF4-FFF2-40B4-BE49-F238E27FC236}">
                      <a16:creationId xmlns:a16="http://schemas.microsoft.com/office/drawing/2014/main" id="{99A058D9-7356-504D-A157-A4FE631331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7885" y="388829"/>
                  <a:ext cx="281192" cy="226453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403AA335-DD0C-E844-8981-1B129A130C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04703" y="653821"/>
                  <a:ext cx="273988" cy="221242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1DFB8BB-46CB-7D42-94F3-DBC160E18741}"/>
                  </a:ext>
                </a:extLst>
              </p:cNvPr>
              <p:cNvGrpSpPr/>
              <p:nvPr/>
            </p:nvGrpSpPr>
            <p:grpSpPr>
              <a:xfrm>
                <a:off x="7193974" y="2723746"/>
                <a:ext cx="556426" cy="481023"/>
                <a:chOff x="6306576" y="1018087"/>
                <a:chExt cx="556426" cy="481023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944112C4-0B1F-354D-9D1E-527D3AC583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4522" y="1018087"/>
                  <a:ext cx="273988" cy="221242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B81061D7-149B-3D4B-8427-F9BCEF17E1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6576" y="1277868"/>
                  <a:ext cx="273988" cy="221242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DE4F71B-9DA2-1145-80A3-F76D0FBDAE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89014" y="1277868"/>
                  <a:ext cx="273988" cy="221242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53EA23C-79E8-054A-8291-56D7BCB4F753}"/>
                  </a:ext>
                </a:extLst>
              </p:cNvPr>
              <p:cNvGrpSpPr/>
              <p:nvPr/>
            </p:nvGrpSpPr>
            <p:grpSpPr>
              <a:xfrm>
                <a:off x="7193974" y="3631747"/>
                <a:ext cx="556426" cy="481023"/>
                <a:chOff x="6306576" y="1018087"/>
                <a:chExt cx="556426" cy="481023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5CF4BD65-1841-774B-8C1D-7A6199EC1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4522" y="1018087"/>
                  <a:ext cx="273988" cy="221242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A35DA6B0-68DE-5442-BA07-FD7E0A2592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6576" y="1277868"/>
                  <a:ext cx="273988" cy="221242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5AD522CD-3D54-3A49-8E9E-E2507486F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89014" y="1277868"/>
                  <a:ext cx="273988" cy="221242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847FA29-ED82-0E4C-A1FF-0891D904D28B}"/>
                  </a:ext>
                </a:extLst>
              </p:cNvPr>
              <p:cNvGrpSpPr/>
              <p:nvPr/>
            </p:nvGrpSpPr>
            <p:grpSpPr>
              <a:xfrm>
                <a:off x="5169039" y="3631747"/>
                <a:ext cx="556426" cy="481023"/>
                <a:chOff x="6306576" y="1018087"/>
                <a:chExt cx="556426" cy="481023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FCF69B01-C8BC-A842-84D4-EACC239AAF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4522" y="1018087"/>
                  <a:ext cx="273988" cy="221242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05AC207-5669-D440-97D9-B238D3E740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6576" y="1277868"/>
                  <a:ext cx="273988" cy="221242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F0E554F4-B488-AB4A-AFEE-283F9660F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89014" y="1277868"/>
                  <a:ext cx="273988" cy="22124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70635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Tungsten Key Benefits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413" y="819864"/>
            <a:ext cx="6472305" cy="3298982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B31830-D188-054E-8735-C4B57CD471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8" y="689931"/>
            <a:ext cx="4140744" cy="404109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Cost Savings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Use the free open-source MySQL for your business-critical needs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Optimize costs by selecting the most cost-effective cloud environment(s) at any given time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Eliminate downtime risks and associated cost, also during maintenance (zero downtime maintenance operations)</a:t>
            </a:r>
          </a:p>
          <a:p>
            <a:pPr lvl="0"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Reduce DBA time spent on admin and recovery operations, lowering your costs while increasing reliability.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Full MySQL Support, No Application Changes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Deploy and Configure MySQL clusters in minutes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Not ‘MySQL-compatible” solution. Use any of your off-the-shelf MySQL, MariaDB and </a:t>
            </a:r>
            <a:r>
              <a:rPr lang="en-US" sz="1100" dirty="0" err="1"/>
              <a:t>Percona</a:t>
            </a:r>
            <a:r>
              <a:rPr lang="en-US" sz="1100" dirty="0"/>
              <a:t> Server versions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Support for all modern MySQL (5.x through 8.x) and MariaDB (5.x and 10.x) versions and features 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SSL support for all in-flight traffic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Native MySQL support means easy and complete migration of your data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005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Tungsten Key Benefits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413" y="819864"/>
            <a:ext cx="6472305" cy="3298982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A2FE-3597-6C4C-AFD6-BEFDCA4C942C}"/>
              </a:ext>
            </a:extLst>
          </p:cNvPr>
          <p:cNvSpPr txBox="1"/>
          <p:nvPr/>
        </p:nvSpPr>
        <p:spPr>
          <a:xfrm>
            <a:off x="1097280" y="4368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B31830-D188-054E-8735-C4B57CD471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8" y="689931"/>
            <a:ext cx="4140744" cy="4041095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>
                <a:solidFill>
                  <a:srgbClr val="163580"/>
                </a:solidFill>
                <a:latin typeface="Geomanist Book" panose="02000503000000020004" pitchFamily="2" charset="77"/>
              </a:rPr>
              <a:t>Last, but not least…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63580"/>
                </a:solidFill>
                <a:latin typeface="Geomanist Book" panose="02000503000000020004" pitchFamily="2" charset="77"/>
              </a:rPr>
              <a:t>Industry-Best 24/7 MySQL Customer Service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Highly Qualified 24/7 support. All support team member have 15 or more years of MySQL DBA and Site Reliability Experience 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24/7 support comes with 1-hour SLA, with response times for urgent requests averaging less than 5 minutes</a:t>
            </a:r>
          </a:p>
          <a:p>
            <a:pPr>
              <a:lnSpc>
                <a:spcPct val="100000"/>
              </a:lnSpc>
              <a:spcBef>
                <a:spcPts val="156"/>
              </a:spcBef>
              <a:buFontTx/>
              <a:buChar char="-"/>
            </a:pPr>
            <a:r>
              <a:rPr lang="en-US" sz="1100" dirty="0"/>
              <a:t>MySQL uptime measured in months or years</a:t>
            </a:r>
          </a:p>
          <a:p>
            <a:pPr marL="0" lvl="0" indent="0">
              <a:lnSpc>
                <a:spcPct val="100000"/>
              </a:lnSpc>
              <a:spcBef>
                <a:spcPts val="156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35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835" y="1657464"/>
            <a:ext cx="5199530" cy="822960"/>
          </a:xfrm>
        </p:spPr>
        <p:txBody>
          <a:bodyPr/>
          <a:lstStyle/>
          <a:p>
            <a:r>
              <a:rPr lang="en-GB" sz="5400" b="0" dirty="0">
                <a:latin typeface="Geomanist Book" panose="02000503000000020004" pitchFamily="2" charset="77"/>
              </a:rPr>
              <a:t>Recap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94" y="4089808"/>
            <a:ext cx="1420500" cy="6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9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06D5-9BB2-EE44-AE94-8F2C5B41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With Continuent, you get…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B384-4198-C943-8155-5AD707C67B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2883" y="689932"/>
            <a:ext cx="4042131" cy="2047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Revenue protection</a:t>
            </a:r>
          </a:p>
          <a:p>
            <a:pPr marL="0" indent="0">
              <a:buNone/>
            </a:pPr>
            <a:r>
              <a:rPr lang="en-US" dirty="0"/>
              <a:t>Revenue upside</a:t>
            </a:r>
          </a:p>
          <a:p>
            <a:pPr marL="0" indent="0">
              <a:buNone/>
            </a:pPr>
            <a:r>
              <a:rPr lang="en-US" dirty="0"/>
              <a:t>Real-time data</a:t>
            </a:r>
          </a:p>
          <a:p>
            <a:pPr marL="0" indent="0">
              <a:buNone/>
            </a:pPr>
            <a:r>
              <a:rPr lang="en-US" dirty="0"/>
              <a:t>Lower TCO</a:t>
            </a:r>
          </a:p>
          <a:p>
            <a:pPr marL="0" indent="0">
              <a:buNone/>
            </a:pPr>
            <a:r>
              <a:rPr lang="en-US" dirty="0"/>
              <a:t>Stellar 24/7 customer support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AF62A1-886E-9246-81C2-8FDFCCAEB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60" y="2447475"/>
            <a:ext cx="1060711" cy="6506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717633-50E4-8746-B589-A44C99165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73" y="2603186"/>
            <a:ext cx="974016" cy="2873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3B972C-3EB5-E041-88AB-2E5BBA441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785" y="2668134"/>
            <a:ext cx="796567" cy="1574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11018F-8B88-3344-9288-19A1EBC8B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73" y="3085166"/>
            <a:ext cx="490713" cy="3744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6B5E64-6A3E-9E42-AEA4-E09AE10E6C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73" y="2649225"/>
            <a:ext cx="673932" cy="2847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A77745-7E7D-9D4F-9DFD-5DDBDB304B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32" y="2584473"/>
            <a:ext cx="910618" cy="4097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7C64EB-84DB-8643-800C-E0DE39E903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0" y="2891304"/>
            <a:ext cx="1359816" cy="6345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066AE7-AD49-4A44-AE71-3A90DD4E85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66" y="3043631"/>
            <a:ext cx="938274" cy="4084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22AC253-E679-BC44-9C63-26E7B0ADD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5" y="3036475"/>
            <a:ext cx="367961" cy="3749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E2220F8-BEB6-4A44-B65F-885AB0569A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56" y="3043970"/>
            <a:ext cx="976504" cy="2874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8715EC-1485-AE49-B75A-37AAD120D9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43" y="3552448"/>
            <a:ext cx="822532" cy="2128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B01469-D22C-2D4B-88CF-11D7999A37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80" y="3469306"/>
            <a:ext cx="699590" cy="3657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76E801C-0B53-0541-A512-01E830F8F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05" y="3478348"/>
            <a:ext cx="1097280" cy="36576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7FEC617-0942-344D-9D96-F62DCF14F75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5" b="15897"/>
          <a:stretch/>
        </p:blipFill>
        <p:spPr>
          <a:xfrm>
            <a:off x="8220861" y="3444559"/>
            <a:ext cx="416722" cy="3657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B97B547-481D-9F45-83BC-DEDAA32320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26" y="3968942"/>
            <a:ext cx="505526" cy="1458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463385-E92A-F143-8F67-0C22C44828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29" y="3914412"/>
            <a:ext cx="1333761" cy="2743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95BC15-C5C7-754D-9E36-FB34181354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23" y="3936321"/>
            <a:ext cx="690804" cy="2035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8369D88-4278-9E43-9E12-8B630137329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7" b="22433"/>
          <a:stretch/>
        </p:blipFill>
        <p:spPr>
          <a:xfrm>
            <a:off x="4762708" y="4202872"/>
            <a:ext cx="1094032" cy="3657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C6CB8FB-1872-9842-9602-DAD79BB5C5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6" y="4322394"/>
            <a:ext cx="1180408" cy="1828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FF8863A-9567-B34F-A7DD-A4C7B5E863B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76407" y="4282712"/>
            <a:ext cx="576358" cy="2622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534E47-35BA-524F-8E1C-4C8B7E026E9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41" y="4700357"/>
            <a:ext cx="987217" cy="2597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37A48C6-D27D-9141-89F0-9B3E143A506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9" b="34355"/>
          <a:stretch/>
        </p:blipFill>
        <p:spPr>
          <a:xfrm>
            <a:off x="7378045" y="4302729"/>
            <a:ext cx="940495" cy="2743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1CDAECB-590E-9940-A40A-39851AC529B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74" y="4696348"/>
            <a:ext cx="833932" cy="2743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F5D0F76-597A-FF4E-8294-45B1B06241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76" y="4654126"/>
            <a:ext cx="1052945" cy="3657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F0B030F-3D22-AB4D-9906-CFBE631E683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61" y="4577049"/>
            <a:ext cx="742950" cy="5486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6BD5C60-0AA1-624E-89DD-15E3A7DEF329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3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446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67" y="3850247"/>
            <a:ext cx="510836" cy="3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800" rtl="0">
              <a:lnSpc>
                <a:spcPct val="90000"/>
              </a:lnSpc>
            </a:pPr>
            <a:endParaRPr lang="en-US" sz="1688" kern="1200" dirty="0">
              <a:solidFill>
                <a:srgbClr val="717074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800" rtl="0">
              <a:lnSpc>
                <a:spcPct val="90000"/>
              </a:lnSpc>
            </a:pPr>
            <a:endParaRPr lang="en-US" sz="1688" kern="1200" dirty="0">
              <a:solidFill>
                <a:srgbClr val="717074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90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pPr defTabSz="432087"/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9" y="758513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22" indent="-108022" defTabSz="432087">
              <a:spcBef>
                <a:spcPts val="567"/>
              </a:spcBef>
              <a:buClr>
                <a:srgbClr val="717074">
                  <a:lumMod val="60000"/>
                  <a:lumOff val="40000"/>
                </a:srgbClr>
              </a:buClr>
            </a:pPr>
            <a:endParaRPr lang="en-US" sz="1800" dirty="0">
              <a:solidFill>
                <a:srgbClr val="FFFFFF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353878" y="1636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800" rtl="0">
              <a:lnSpc>
                <a:spcPct val="90000"/>
              </a:lnSpc>
            </a:pPr>
            <a:endParaRPr lang="en-US" sz="1800" kern="1200" dirty="0">
              <a:solidFill>
                <a:srgbClr val="717074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03F5C8B-5D05-6846-A96F-924CC444C963}"/>
              </a:ext>
            </a:extLst>
          </p:cNvPr>
          <p:cNvSpPr txBox="1">
            <a:spLocks/>
          </p:cNvSpPr>
          <p:nvPr/>
        </p:nvSpPr>
        <p:spPr>
          <a:xfrm>
            <a:off x="4572000" y="578607"/>
            <a:ext cx="4042131" cy="4112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2030" indent="-192030" algn="l" defTabSz="768115" rtl="0" eaLnBrk="1" latinLnBrk="0" hangingPunct="1">
              <a:lnSpc>
                <a:spcPct val="90000"/>
              </a:lnSpc>
              <a:spcBef>
                <a:spcPts val="100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1pPr>
            <a:lvl2pPr marL="422464" indent="-192030" algn="l" defTabSz="768115" rtl="0" eaLnBrk="1" latinLnBrk="0" hangingPunct="1">
              <a:lnSpc>
                <a:spcPct val="90000"/>
              </a:lnSpc>
              <a:spcBef>
                <a:spcPts val="672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2pPr>
            <a:lvl3pPr marL="614491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3pPr>
            <a:lvl4pPr marL="806523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4pPr>
            <a:lvl5pPr marL="998551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5pPr>
            <a:lvl6pPr marL="1190580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2609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4638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6666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None/>
            </a:pPr>
            <a:endParaRPr lang="en-US" sz="1400" dirty="0">
              <a:solidFill>
                <a:srgbClr val="000000"/>
              </a:solidFill>
              <a:latin typeface="Geomanist Book" panose="02000503000000020004" pitchFamily="2" charset="77"/>
            </a:endParaRP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Prior to </a:t>
            </a:r>
            <a:r>
              <a:rPr lang="en-US" sz="1400" dirty="0" err="1">
                <a:solidFill>
                  <a:srgbClr val="717074"/>
                </a:solidFill>
              </a:rPr>
              <a:t>Continuent</a:t>
            </a:r>
            <a:r>
              <a:rPr lang="en-US" sz="1400" dirty="0">
                <a:solidFill>
                  <a:srgbClr val="717074"/>
                </a:solidFill>
              </a:rPr>
              <a:t>, was Senior Site Reliability Engineer for rapidly growing Health Care Company.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Responsible for approx. 100 MySQL databases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Demanded many, many 9’s…..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r>
              <a:rPr lang="en-US" sz="1400" dirty="0">
                <a:solidFill>
                  <a:srgbClr val="717074"/>
                </a:solidFill>
              </a:rPr>
              <a:t>Automation and consistency was key</a:t>
            </a:r>
          </a:p>
          <a:p>
            <a:pPr marL="144023" indent="-144023" defTabSz="576086">
              <a:spcBef>
                <a:spcPts val="756"/>
              </a:spcBef>
              <a:buClr>
                <a:srgbClr val="717074">
                  <a:lumMod val="60000"/>
                  <a:lumOff val="40000"/>
                </a:srgbClr>
              </a:buClr>
              <a:buFontTx/>
              <a:buChar char="-"/>
            </a:pPr>
            <a:endParaRPr lang="en-US" sz="1400" dirty="0">
              <a:solidFill>
                <a:srgbClr val="717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8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AD90B-D3A1-FD4C-93F8-15275792E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40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16D6EB-B0E3-1643-98AD-4E01B764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1" y="689932"/>
            <a:ext cx="3733295" cy="609600"/>
          </a:xfrm>
        </p:spPr>
        <p:txBody>
          <a:bodyPr/>
          <a:lstStyle/>
          <a:p>
            <a:r>
              <a:rPr lang="en-US" sz="3200" dirty="0"/>
              <a:t>Next Steps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FD2F84-AEE4-1540-A47A-5CC7532B7A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78387" y="1426705"/>
            <a:ext cx="4508415" cy="3367933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/>
              <a:t>Sign up for a private demo for your team, setup a POC, email us at </a:t>
            </a:r>
            <a:r>
              <a:rPr lang="en-US" sz="1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sales@continuent.com</a:t>
            </a: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/>
              <a:t>Learn more at your own pace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Training and webinar library at </a:t>
            </a:r>
            <a:r>
              <a:rPr lang="en-US" sz="12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www.continuent.com/videos/</a:t>
            </a:r>
            <a:endParaRPr lang="en-US" sz="12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White papers at </a:t>
            </a:r>
            <a:r>
              <a:rPr lang="en-US" sz="12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www.continuent.com/white-papers/</a:t>
            </a:r>
            <a:endParaRPr lang="en-US" sz="12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Read the documentation at </a:t>
            </a:r>
            <a:r>
              <a:rPr lang="en-US" sz="12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http://docs.continuent.com/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959989-291B-0746-825D-9D51C8068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532" y="499602"/>
            <a:ext cx="2908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69" y="1191598"/>
            <a:ext cx="3136775" cy="443198"/>
          </a:xfrm>
        </p:spPr>
        <p:txBody>
          <a:bodyPr wrap="square">
            <a:spAutoFit/>
          </a:bodyPr>
          <a:lstStyle/>
          <a:p>
            <a:r>
              <a:rPr lang="en-US" sz="3200" dirty="0"/>
              <a:t>For more info…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72830" y="1080798"/>
            <a:ext cx="3050523" cy="2376826"/>
          </a:xfrm>
        </p:spPr>
        <p:txBody>
          <a:bodyPr vert="horz" lIns="57612" tIns="57612" rIns="57612" bIns="57612" rtlCol="0" anchor="t">
            <a:noAutofit/>
          </a:bodyPr>
          <a:lstStyle/>
          <a:p>
            <a:r>
              <a:rPr lang="en-US" sz="1125" b="1" dirty="0"/>
              <a:t>Robert Noyes</a:t>
            </a:r>
          </a:p>
          <a:p>
            <a:r>
              <a:rPr lang="en-US" sz="1125" i="1" dirty="0"/>
              <a:t>VP Sales</a:t>
            </a:r>
            <a:br>
              <a:rPr lang="en-US" sz="1125" i="1" dirty="0"/>
            </a:br>
            <a:r>
              <a:rPr lang="en-US" sz="1125" dirty="0">
                <a:hlinkClick r:id="rId3"/>
              </a:rPr>
              <a:t>robert.noyes@continuent.com</a:t>
            </a:r>
            <a:br>
              <a:rPr lang="en-US" sz="1125" dirty="0"/>
            </a:br>
            <a:r>
              <a:rPr lang="en-US" sz="1125" dirty="0"/>
              <a:t>+1 (650) 575-0958</a:t>
            </a:r>
            <a:endParaRPr lang="en-US" sz="1125" b="1" dirty="0"/>
          </a:p>
          <a:p>
            <a:endParaRPr lang="en-US" sz="1125" b="1" dirty="0"/>
          </a:p>
          <a:p>
            <a:endParaRPr lang="en-US" sz="1125" b="1" dirty="0"/>
          </a:p>
          <a:p>
            <a:r>
              <a:rPr lang="en-US" sz="1125" b="1" dirty="0"/>
              <a:t>Matthew Lang</a:t>
            </a:r>
          </a:p>
          <a:p>
            <a:pPr>
              <a:spcAft>
                <a:spcPts val="189"/>
              </a:spcAft>
            </a:pPr>
            <a:r>
              <a:rPr lang="en-US" sz="1125" i="1" dirty="0"/>
              <a:t>Director, Professional Services Americas</a:t>
            </a:r>
          </a:p>
          <a:p>
            <a:pPr>
              <a:spcAft>
                <a:spcPts val="189"/>
              </a:spcAft>
            </a:pPr>
            <a:r>
              <a:rPr lang="en-US" sz="1125" dirty="0">
                <a:hlinkClick r:id="rId4"/>
              </a:rPr>
              <a:t>matthew.lang@continuent.com</a:t>
            </a:r>
            <a:endParaRPr lang="en-US" sz="1125" dirty="0"/>
          </a:p>
          <a:p>
            <a:endParaRPr lang="en-US" sz="1125" b="1" dirty="0"/>
          </a:p>
          <a:p>
            <a:r>
              <a:rPr lang="en-US" sz="1125" b="1" dirty="0"/>
              <a:t>Chris Parker</a:t>
            </a:r>
          </a:p>
          <a:p>
            <a:pPr>
              <a:spcAft>
                <a:spcPts val="189"/>
              </a:spcAft>
            </a:pPr>
            <a:r>
              <a:rPr lang="en-US" sz="1125" i="1" dirty="0"/>
              <a:t>Director, Professional Services EMEA &amp; APAC</a:t>
            </a:r>
          </a:p>
          <a:p>
            <a:pPr>
              <a:spcAft>
                <a:spcPts val="189"/>
              </a:spcAft>
            </a:pPr>
            <a:r>
              <a:rPr lang="en-US" sz="1125" dirty="0">
                <a:hlinkClick r:id="rId4"/>
              </a:rPr>
              <a:t>chris.parker@continuent.com</a:t>
            </a:r>
            <a:endParaRPr lang="en-US" sz="1125" dirty="0"/>
          </a:p>
          <a:p>
            <a:pPr>
              <a:spcAft>
                <a:spcPts val="378"/>
              </a:spcAft>
            </a:pPr>
            <a:endParaRPr lang="en-US" sz="1125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65577" y="1080798"/>
            <a:ext cx="2688336" cy="2376826"/>
          </a:xfrm>
          <a:prstGeom prst="rect">
            <a:avLst/>
          </a:prstGeom>
        </p:spPr>
        <p:txBody>
          <a:bodyPr vert="horz" lIns="57612" tIns="57612" rIns="57612" bIns="57612" rtlCol="0" anchor="t">
            <a:noAutofit/>
          </a:bodyPr>
          <a:lstStyle>
            <a:lvl1pPr marL="0" indent="0" algn="l" defTabSz="1092525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2525" rtl="0" eaLnBrk="1" latinLnBrk="0" hangingPunct="1">
              <a:lnSpc>
                <a:spcPct val="90000"/>
              </a:lnSpc>
              <a:spcBef>
                <a:spcPts val="9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1092525" rtl="0" eaLnBrk="1" latinLnBrk="0" hangingPunct="1">
              <a:lnSpc>
                <a:spcPct val="90000"/>
              </a:lnSpc>
              <a:spcBef>
                <a:spcPts val="717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1092525" rtl="0" eaLnBrk="1" latinLnBrk="0" hangingPunct="1">
              <a:lnSpc>
                <a:spcPct val="90000"/>
              </a:lnSpc>
              <a:spcBef>
                <a:spcPts val="717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1092525" rtl="0" eaLnBrk="1" latinLnBrk="0" hangingPunct="1">
              <a:lnSpc>
                <a:spcPct val="90000"/>
              </a:lnSpc>
              <a:spcBef>
                <a:spcPts val="717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1092525" rtl="0" eaLnBrk="1" latinLnBrk="0" hangingPunct="1">
              <a:lnSpc>
                <a:spcPct val="90000"/>
              </a:lnSpc>
              <a:spcBef>
                <a:spcPts val="717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l" defTabSz="1092525" rtl="0" eaLnBrk="1" latinLnBrk="0" hangingPunct="1">
              <a:lnSpc>
                <a:spcPct val="90000"/>
              </a:lnSpc>
              <a:spcBef>
                <a:spcPts val="717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1092525" rtl="0" eaLnBrk="1" latinLnBrk="0" hangingPunct="1">
              <a:lnSpc>
                <a:spcPct val="90000"/>
              </a:lnSpc>
              <a:spcBef>
                <a:spcPts val="717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l" defTabSz="1092525" rtl="0" eaLnBrk="1" latinLnBrk="0" hangingPunct="1">
              <a:lnSpc>
                <a:spcPct val="90000"/>
              </a:lnSpc>
              <a:spcBef>
                <a:spcPts val="717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b="1" dirty="0">
                <a:solidFill>
                  <a:srgbClr val="FFFFFF"/>
                </a:solidFill>
                <a:latin typeface="Geomanist" panose="02000503000000020004" pitchFamily="2" charset="77"/>
              </a:rPr>
              <a:t>Eero Teerikorpi</a:t>
            </a:r>
          </a:p>
          <a:p>
            <a:pPr>
              <a:spcAft>
                <a:spcPts val="189"/>
              </a:spcAft>
            </a:pPr>
            <a:r>
              <a:rPr lang="en-US" sz="1125" i="1" dirty="0">
                <a:solidFill>
                  <a:srgbClr val="FFFFFF"/>
                </a:solidFill>
                <a:latin typeface="Geomanist" panose="02000503000000020004" pitchFamily="2" charset="77"/>
              </a:rPr>
              <a:t>Founder, CEO</a:t>
            </a:r>
          </a:p>
          <a:p>
            <a:pPr>
              <a:spcAft>
                <a:spcPts val="378"/>
              </a:spcAft>
            </a:pPr>
            <a:r>
              <a:rPr lang="en-US" sz="1125" dirty="0">
                <a:solidFill>
                  <a:srgbClr val="FFFFFF"/>
                </a:solidFill>
                <a:latin typeface="Geomanist" panose="02000503000000020004" pitchFamily="2" charset="77"/>
                <a:hlinkClick r:id="rId5"/>
              </a:rPr>
              <a:t>eero.teerikorpi@continuent.com</a:t>
            </a:r>
            <a:endParaRPr lang="en-US" sz="1125" dirty="0">
              <a:solidFill>
                <a:srgbClr val="FFFFFF"/>
              </a:solidFill>
              <a:latin typeface="Geomanist" panose="02000503000000020004" pitchFamily="2" charset="77"/>
            </a:endParaRPr>
          </a:p>
          <a:p>
            <a:pPr>
              <a:spcAft>
                <a:spcPts val="378"/>
              </a:spcAft>
            </a:pPr>
            <a:r>
              <a:rPr lang="en-US" sz="1125" dirty="0">
                <a:solidFill>
                  <a:srgbClr val="FFFFFF"/>
                </a:solidFill>
                <a:latin typeface="Geomanist" panose="02000503000000020004" pitchFamily="2" charset="77"/>
              </a:rPr>
              <a:t>+1 (408) 431-3305</a:t>
            </a:r>
          </a:p>
          <a:p>
            <a:pPr>
              <a:spcAft>
                <a:spcPts val="378"/>
              </a:spcAft>
            </a:pPr>
            <a:endParaRPr lang="en-US" sz="1125" dirty="0">
              <a:solidFill>
                <a:srgbClr val="FFFFFF"/>
              </a:solidFill>
              <a:latin typeface="Geomanist" panose="02000503000000020004" pitchFamily="2" charset="77"/>
            </a:endParaRPr>
          </a:p>
          <a:p>
            <a:r>
              <a:rPr lang="en-US" sz="1125" b="1" dirty="0">
                <a:solidFill>
                  <a:srgbClr val="FFFFFF"/>
                </a:solidFill>
                <a:latin typeface="Geomanist" panose="02000503000000020004" pitchFamily="2" charset="77"/>
              </a:rPr>
              <a:t>Eric M. Stone</a:t>
            </a:r>
          </a:p>
          <a:p>
            <a:pPr>
              <a:spcAft>
                <a:spcPts val="189"/>
              </a:spcAft>
            </a:pPr>
            <a:r>
              <a:rPr lang="en-US" sz="1125" i="1" dirty="0">
                <a:solidFill>
                  <a:srgbClr val="FFFFFF"/>
                </a:solidFill>
                <a:latin typeface="Geomanist" panose="02000503000000020004" pitchFamily="2" charset="77"/>
              </a:rPr>
              <a:t>COO</a:t>
            </a:r>
            <a:br>
              <a:rPr lang="en-US" sz="1125" dirty="0">
                <a:solidFill>
                  <a:srgbClr val="FFFFFF"/>
                </a:solidFill>
                <a:latin typeface="Geomanist" panose="02000503000000020004" pitchFamily="2" charset="77"/>
              </a:rPr>
            </a:br>
            <a:r>
              <a:rPr lang="en-US" sz="1125" dirty="0">
                <a:solidFill>
                  <a:srgbClr val="FFFFFF"/>
                </a:solidFill>
                <a:latin typeface="Geomanist" panose="02000503000000020004" pitchFamily="2" charset="77"/>
                <a:hlinkClick r:id="rId6"/>
              </a:rPr>
              <a:t>eric.stone@continuent.com</a:t>
            </a:r>
            <a:endParaRPr lang="en-US" sz="1125" dirty="0">
              <a:solidFill>
                <a:srgbClr val="FFFFFF"/>
              </a:solidFill>
              <a:latin typeface="Geomanist" panose="02000503000000020004" pitchFamily="2" charset="77"/>
            </a:endParaRPr>
          </a:p>
          <a:p>
            <a:pPr>
              <a:spcAft>
                <a:spcPts val="189"/>
              </a:spcAft>
            </a:pPr>
            <a:endParaRPr lang="en-US" sz="1125" dirty="0">
              <a:solidFill>
                <a:srgbClr val="FFFFFF"/>
              </a:solidFill>
              <a:latin typeface="Geomanist" panose="02000503000000020004" pitchFamily="2" charset="77"/>
            </a:endParaRPr>
          </a:p>
          <a:p>
            <a:r>
              <a:rPr lang="en-US" sz="1125" b="1" dirty="0">
                <a:solidFill>
                  <a:srgbClr val="FFFFFF"/>
                </a:solidFill>
                <a:latin typeface="Geomanist" panose="02000503000000020004" pitchFamily="2" charset="77"/>
              </a:rPr>
              <a:t>Jean-Jerome Schmidt</a:t>
            </a:r>
          </a:p>
          <a:p>
            <a:r>
              <a:rPr lang="en-US" sz="1125" i="1" dirty="0">
                <a:solidFill>
                  <a:srgbClr val="FFFFFF"/>
                </a:solidFill>
                <a:latin typeface="Geomanist" panose="02000503000000020004" pitchFamily="2" charset="77"/>
              </a:rPr>
              <a:t>VP Marketing</a:t>
            </a:r>
          </a:p>
          <a:p>
            <a:pPr>
              <a:spcAft>
                <a:spcPts val="189"/>
              </a:spcAft>
            </a:pPr>
            <a:r>
              <a:rPr lang="en-US" sz="1125" dirty="0">
                <a:solidFill>
                  <a:srgbClr val="FFFFFF"/>
                </a:solidFill>
                <a:latin typeface="Geomanist" panose="02000503000000020004" pitchFamily="2" charset="77"/>
                <a:hlinkClick r:id="rId7"/>
              </a:rPr>
              <a:t>jean-jerome.schmidt@continuent.com</a:t>
            </a:r>
            <a:endParaRPr lang="en-US" sz="1125" dirty="0">
              <a:solidFill>
                <a:srgbClr val="FFFFFF"/>
              </a:solidFill>
              <a:latin typeface="Geomanist" panose="02000503000000020004" pitchFamily="2" charset="77"/>
            </a:endParaRPr>
          </a:p>
          <a:p>
            <a:pPr>
              <a:spcAft>
                <a:spcPts val="378"/>
              </a:spcAft>
            </a:pPr>
            <a:br>
              <a:rPr lang="en-US" sz="1125" dirty="0">
                <a:solidFill>
                  <a:srgbClr val="FFFFFF"/>
                </a:solidFill>
                <a:latin typeface="Geomanist" panose="02000503000000020004" pitchFamily="2" charset="77"/>
              </a:rPr>
            </a:br>
            <a:endParaRPr lang="en-US" sz="1125" dirty="0">
              <a:solidFill>
                <a:srgbClr val="FFFFFF"/>
              </a:solidFill>
              <a:latin typeface="Geomanist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9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72" y="689933"/>
            <a:ext cx="4042131" cy="411226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Geomanist Book" panose="02000503000000020004" pitchFamily="2" charset="77"/>
              </a:rPr>
              <a:t>We will explore how to deploy Geo-Scale MySQL* with the following design criteria:</a:t>
            </a:r>
          </a:p>
          <a:p>
            <a:pPr>
              <a:buFontTx/>
              <a:buChar char="-"/>
            </a:pPr>
            <a:r>
              <a:rPr lang="en-US" sz="1400" dirty="0"/>
              <a:t>Local rapid-failover, automated high availability</a:t>
            </a:r>
          </a:p>
          <a:p>
            <a:pPr>
              <a:buFontTx/>
              <a:buChar char="-"/>
            </a:pPr>
            <a:r>
              <a:rPr lang="en-US" sz="1400" dirty="0"/>
              <a:t>Geographically distributed, low-latency data with a single consolidated view</a:t>
            </a:r>
          </a:p>
          <a:p>
            <a:pPr>
              <a:buFontTx/>
              <a:buChar char="-"/>
            </a:pPr>
            <a:r>
              <a:rPr lang="en-US" sz="1400" dirty="0"/>
              <a:t>Fast local response times for read traffic</a:t>
            </a:r>
          </a:p>
          <a:p>
            <a:pPr>
              <a:buFontTx/>
              <a:buChar char="-"/>
            </a:pPr>
            <a:r>
              <a:rPr lang="en-US" sz="1400" dirty="0"/>
              <a:t>Ability to deploy MySQL masters in multiple regions</a:t>
            </a:r>
          </a:p>
          <a:p>
            <a:pPr>
              <a:buFontTx/>
              <a:buChar char="-"/>
            </a:pPr>
            <a:r>
              <a:rPr lang="en-US" sz="1400" dirty="0"/>
              <a:t>No changes to application code</a:t>
            </a:r>
          </a:p>
          <a:p>
            <a:pPr>
              <a:buFontTx/>
              <a:buChar char="-"/>
            </a:pPr>
            <a:r>
              <a:rPr lang="en-US" sz="1400" dirty="0"/>
              <a:t>Complex schema changes while keeping applications available</a:t>
            </a:r>
          </a:p>
          <a:p>
            <a:pPr>
              <a:buFontTx/>
              <a:buChar char="-"/>
            </a:pPr>
            <a:r>
              <a:rPr lang="en-US" sz="1400" dirty="0"/>
              <a:t>Avoid provider lock-in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5B055-3292-7B4A-978B-4A1FC12C8E7A}"/>
              </a:ext>
            </a:extLst>
          </p:cNvPr>
          <p:cNvSpPr/>
          <p:nvPr/>
        </p:nvSpPr>
        <p:spPr>
          <a:xfrm>
            <a:off x="5478449" y="4290762"/>
            <a:ext cx="3665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000" i="1" dirty="0">
                <a:solidFill>
                  <a:schemeClr val="tx1"/>
                </a:solidFill>
              </a:rPr>
              <a:t>* MySQL is understood in a broad context, including MySQL, MariaDB,                                            </a:t>
            </a:r>
            <a:r>
              <a:rPr lang="en-US" sz="1000" i="1" dirty="0" err="1">
                <a:solidFill>
                  <a:schemeClr val="tx1"/>
                </a:solidFill>
              </a:rPr>
              <a:t>Percona</a:t>
            </a:r>
            <a:r>
              <a:rPr lang="en-US" sz="1000" i="1" dirty="0">
                <a:solidFill>
                  <a:schemeClr val="tx1"/>
                </a:solidFill>
              </a:rPr>
              <a:t> Server, RDS MySQL, RDS Aurora and Google Cloud SQL</a:t>
            </a:r>
          </a:p>
        </p:txBody>
      </p:sp>
    </p:spTree>
    <p:extLst>
      <p:ext uri="{BB962C8B-B14F-4D97-AF65-F5344CB8AC3E}">
        <p14:creationId xmlns:p14="http://schemas.microsoft.com/office/powerpoint/2010/main" val="187271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835" y="1657464"/>
            <a:ext cx="5199530" cy="822960"/>
          </a:xfrm>
        </p:spPr>
        <p:txBody>
          <a:bodyPr/>
          <a:lstStyle/>
          <a:p>
            <a:pPr algn="ctr"/>
            <a:r>
              <a:rPr lang="en-GB" sz="5400" b="0" dirty="0">
                <a:latin typeface="Geomanist Book" panose="02000503000000020004" pitchFamily="2" charset="77"/>
              </a:rPr>
              <a:t>Aurora</a:t>
            </a:r>
            <a:br>
              <a:rPr lang="en-GB" sz="5400" b="0" dirty="0">
                <a:latin typeface="Geomanist Book" panose="02000503000000020004" pitchFamily="2" charset="77"/>
              </a:rPr>
            </a:br>
            <a:r>
              <a:rPr lang="en-GB" sz="5400" b="0" dirty="0">
                <a:latin typeface="Geomanist Book" panose="02000503000000020004" pitchFamily="2" charset="77"/>
              </a:rPr>
              <a:t>Multi-Region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94" y="4089808"/>
            <a:ext cx="1420500" cy="6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Aurora Key Benefits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8E00C29-B939-DA4C-9D08-DCFBB62BDE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91659" y="689932"/>
            <a:ext cx="4141519" cy="2214631"/>
          </a:xfrm>
        </p:spPr>
        <p:txBody>
          <a:bodyPr/>
          <a:lstStyle/>
          <a:p>
            <a:r>
              <a:rPr lang="en-US" sz="1400" dirty="0">
                <a:latin typeface="Geomanist Book" panose="02000503000000020004" pitchFamily="2" charset="77"/>
              </a:rPr>
              <a:t>Not MySQL, but MySQL 5.6/5.7-compatible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Read Replicas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Distributed file system.  Data Replicated 6 ways across three AZ’s.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Cross-Region Replication within AWS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Promote remote read replica to standalone DB cluster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Fast, in specific scenarios</a:t>
            </a:r>
          </a:p>
          <a:p>
            <a:endParaRPr lang="en-US" sz="1400" dirty="0">
              <a:solidFill>
                <a:schemeClr val="tx2"/>
              </a:solidFill>
              <a:latin typeface="Geomanist Book" panose="02000503000000020004" pitchFamily="2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966129" y="239201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Aurora Cross Region Replica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966129" y="239201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0DBD5417-4223-F84E-88F9-85BA263A2E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689934"/>
            <a:ext cx="4214191" cy="2429784"/>
          </a:xfrm>
        </p:spPr>
        <p:txBody>
          <a:bodyPr/>
          <a:lstStyle/>
          <a:p>
            <a:r>
              <a:rPr lang="en-US" sz="1400" dirty="0">
                <a:latin typeface="Geomanist Book" panose="02000503000000020004" pitchFamily="2" charset="77"/>
              </a:rPr>
              <a:t>Source Aurora cluster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Enable binary logging on the on the source Aurora cluster (quite a few settings to change)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A VPC in the target cluster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Database Subnet within the VPC (be sure you’re familiar with VPC’s and subnets, a lot of issues are caused here)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Subnet should be public-accessible if machines outside of the network will access the Aurora instance</a:t>
            </a:r>
            <a:r>
              <a:rPr lang="en-US" dirty="0">
                <a:solidFill>
                  <a:schemeClr val="tx2"/>
                </a:solidFill>
                <a:latin typeface="Geomanist Book" panose="02000503000000020004" pitchFamily="2" charset="77"/>
              </a:rPr>
              <a:t>!</a:t>
            </a:r>
          </a:p>
          <a:p>
            <a:endParaRPr lang="en-US" dirty="0">
              <a:solidFill>
                <a:schemeClr val="tx2"/>
              </a:solidFill>
              <a:latin typeface="Geomanist Book" panose="02000503000000020004" pitchFamily="2" charset="77"/>
            </a:endParaRPr>
          </a:p>
          <a:p>
            <a:endParaRPr lang="en-US" sz="1400" dirty="0">
              <a:solidFill>
                <a:schemeClr val="tx2"/>
              </a:solidFill>
              <a:latin typeface="Geomanist Book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406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Aurora Cross Region Replica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4690872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613148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688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445089" y="758512"/>
            <a:ext cx="37332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18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4644668" y="758512"/>
            <a:ext cx="4300229" cy="3155950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5966129" y="239201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0DBD5417-4223-F84E-88F9-85BA263A2E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4664" y="689934"/>
            <a:ext cx="4141527" cy="1932806"/>
          </a:xfrm>
        </p:spPr>
        <p:txBody>
          <a:bodyPr/>
          <a:lstStyle/>
          <a:p>
            <a:r>
              <a:rPr lang="en-US" sz="1400" dirty="0">
                <a:latin typeface="Geomanist Book" panose="02000503000000020004" pitchFamily="2" charset="77"/>
              </a:rPr>
              <a:t>Select source cluster, then “Actions” -&gt; “Create cross region read replica”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Select destination region, DB subnet, Instance size, and monitoring options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Click create</a:t>
            </a:r>
          </a:p>
          <a:p>
            <a:r>
              <a:rPr lang="en-US" sz="1400" dirty="0">
                <a:latin typeface="Geomanist Book" panose="02000503000000020004" pitchFamily="2" charset="77"/>
              </a:rPr>
              <a:t>Creation time is at least 20 minutes for small DB.</a:t>
            </a:r>
          </a:p>
          <a:p>
            <a:endParaRPr lang="en-US" sz="1400" dirty="0">
              <a:latin typeface="Geomanist Book" panose="02000503000000020004" pitchFamily="2" charset="77"/>
            </a:endParaRPr>
          </a:p>
          <a:p>
            <a:endParaRPr lang="en-US" dirty="0">
              <a:solidFill>
                <a:schemeClr val="tx2"/>
              </a:solidFill>
              <a:latin typeface="Geomanist Book" panose="02000503000000020004" pitchFamily="2" charset="77"/>
            </a:endParaRPr>
          </a:p>
          <a:p>
            <a:endParaRPr lang="en-US" sz="1400" dirty="0">
              <a:solidFill>
                <a:schemeClr val="tx2"/>
              </a:solidFill>
              <a:latin typeface="Geomanist Book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04886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theme1.xml><?xml version="1.0" encoding="utf-8"?>
<a:theme xmlns:a="http://schemas.openxmlformats.org/drawingml/2006/main" name="VMware">
  <a:themeElements>
    <a:clrScheme name="Custom 2">
      <a:dk1>
        <a:srgbClr val="717074"/>
      </a:dk1>
      <a:lt1>
        <a:srgbClr val="FFFFFF"/>
      </a:lt1>
      <a:dk2>
        <a:srgbClr val="000000"/>
      </a:dk2>
      <a:lt2>
        <a:srgbClr val="C6C6C8"/>
      </a:lt2>
      <a:accent1>
        <a:srgbClr val="4B81FF"/>
      </a:accent1>
      <a:accent2>
        <a:srgbClr val="3E65B5"/>
      </a:accent2>
      <a:accent3>
        <a:srgbClr val="2E2B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1_VMware">
  <a:themeElements>
    <a:clrScheme name="Custom 2">
      <a:dk1>
        <a:srgbClr val="717074"/>
      </a:dk1>
      <a:lt1>
        <a:srgbClr val="FFFFFF"/>
      </a:lt1>
      <a:dk2>
        <a:srgbClr val="000000"/>
      </a:dk2>
      <a:lt2>
        <a:srgbClr val="C6C6C8"/>
      </a:lt2>
      <a:accent1>
        <a:srgbClr val="4B81FF"/>
      </a:accent1>
      <a:accent2>
        <a:srgbClr val="3E65B5"/>
      </a:accent2>
      <a:accent3>
        <a:srgbClr val="2E2B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Ubuntu"/>
        <a:ea typeface="Ubuntu"/>
        <a:cs typeface="Ubuntu"/>
      </a:majorFont>
      <a:minorFont>
        <a:latin typeface="Ubuntu"/>
        <a:ea typeface="Ubuntu"/>
        <a:cs typeface="Ubuntu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116869</TotalTime>
  <Words>2103</Words>
  <Application>Microsoft Macintosh PowerPoint</Application>
  <PresentationFormat>On-screen Show (16:9)</PresentationFormat>
  <Paragraphs>321</Paragraphs>
  <Slides>41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Geomanist</vt:lpstr>
      <vt:lpstr>Geomanist Book</vt:lpstr>
      <vt:lpstr>Gill Sans</vt:lpstr>
      <vt:lpstr>Lucida Grande</vt:lpstr>
      <vt:lpstr>Menlo</vt:lpstr>
      <vt:lpstr>VMware</vt:lpstr>
      <vt:lpstr>1_VMware</vt:lpstr>
      <vt:lpstr>Multi-Region AWS Aurora</vt:lpstr>
      <vt:lpstr>Welcome!</vt:lpstr>
      <vt:lpstr>Who are you anyway?</vt:lpstr>
      <vt:lpstr>What else?</vt:lpstr>
      <vt:lpstr>Goals</vt:lpstr>
      <vt:lpstr>Aurora Multi-Region</vt:lpstr>
      <vt:lpstr>Aurora Key Benefits</vt:lpstr>
      <vt:lpstr>Aurora Cross Region Replica Requirements</vt:lpstr>
      <vt:lpstr>Create Aurora Cross Region Replica</vt:lpstr>
      <vt:lpstr>How much does it cost?</vt:lpstr>
      <vt:lpstr>Limitations using Aurora</vt:lpstr>
      <vt:lpstr>How much HA do you need?</vt:lpstr>
      <vt:lpstr>Real World Issues</vt:lpstr>
      <vt:lpstr>How Do We Make It Better?</vt:lpstr>
      <vt:lpstr>Review:  Webinar Goals</vt:lpstr>
      <vt:lpstr>Tungsten Clustering</vt:lpstr>
      <vt:lpstr>Tungsten MultiMaster Clustering</vt:lpstr>
      <vt:lpstr>Tungsten Composite Clustering</vt:lpstr>
      <vt:lpstr>PowerPoint Presentation</vt:lpstr>
      <vt:lpstr>Let’s Talk About Schema Changes</vt:lpstr>
      <vt:lpstr>Fast DDL in Aurora</vt:lpstr>
      <vt:lpstr>Schema Changes, the Tungsten Way</vt:lpstr>
      <vt:lpstr>Schema Changes (example)</vt:lpstr>
      <vt:lpstr>Continuent Tungsten Key Benefits as compared to Aurora</vt:lpstr>
      <vt:lpstr>Tungsten Dashboard View</vt:lpstr>
      <vt:lpstr>About Continuent</vt:lpstr>
      <vt:lpstr>About Continuent</vt:lpstr>
      <vt:lpstr>Proven Team</vt:lpstr>
      <vt:lpstr>Proven Solutions</vt:lpstr>
      <vt:lpstr>Continuent Tungsten Solutions</vt:lpstr>
      <vt:lpstr>Tungsten Replicator</vt:lpstr>
      <vt:lpstr>Tungsten Key Benefits</vt:lpstr>
      <vt:lpstr>Tungsten Key Benefits</vt:lpstr>
      <vt:lpstr>Tungsten Key Benefits</vt:lpstr>
      <vt:lpstr>WHY: Significant Benefits</vt:lpstr>
      <vt:lpstr>Tungsten Key Benefits</vt:lpstr>
      <vt:lpstr>Tungsten Key Benefits</vt:lpstr>
      <vt:lpstr>Recap</vt:lpstr>
      <vt:lpstr>With Continuent, you get…</vt:lpstr>
      <vt:lpstr>Next Steps</vt:lpstr>
      <vt:lpstr>For more info…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Continuent Tungsten 3.0  Sneak Peek</dc:title>
  <cp:lastModifiedBy>matthew lang</cp:lastModifiedBy>
  <cp:revision>1016</cp:revision>
  <cp:lastPrinted>2018-08-24T03:04:46Z</cp:lastPrinted>
  <dcterms:modified xsi:type="dcterms:W3CDTF">2019-05-30T17:16:34Z</dcterms:modified>
</cp:coreProperties>
</file>